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331" r:id="rId5"/>
    <p:sldId id="260" r:id="rId6"/>
    <p:sldId id="334" r:id="rId7"/>
    <p:sldId id="1000528" r:id="rId8"/>
    <p:sldId id="1000529" r:id="rId9"/>
    <p:sldId id="263" r:id="rId10"/>
    <p:sldId id="261" r:id="rId11"/>
    <p:sldId id="262" r:id="rId12"/>
    <p:sldId id="10701" r:id="rId13"/>
    <p:sldId id="266" r:id="rId14"/>
    <p:sldId id="267" r:id="rId15"/>
    <p:sldId id="330" r:id="rId16"/>
    <p:sldId id="322" r:id="rId17"/>
    <p:sldId id="1000527" r:id="rId18"/>
    <p:sldId id="306" r:id="rId19"/>
    <p:sldId id="310" r:id="rId20"/>
    <p:sldId id="319" r:id="rId21"/>
    <p:sldId id="309" r:id="rId22"/>
    <p:sldId id="311" r:id="rId23"/>
    <p:sldId id="312" r:id="rId24"/>
    <p:sldId id="321" r:id="rId25"/>
    <p:sldId id="318" r:id="rId26"/>
    <p:sldId id="333" r:id="rId27"/>
    <p:sldId id="332" r:id="rId28"/>
    <p:sldId id="1000526" r:id="rId29"/>
    <p:sldId id="313" r:id="rId30"/>
    <p:sldId id="314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ontserrat" pitchFamily="2" charset="77"/>
      <p:regular r:id="rId37"/>
      <p:bold r:id="rId38"/>
      <p:italic r:id="rId39"/>
      <p:boldItalic r:id="rId40"/>
    </p:embeddedFont>
    <p:embeddedFont>
      <p:font typeface="Montserrat Medium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3" roundtripDataSignature="AMtx7miF9+omX+66Gr8J1SmYTnJa07Kt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1B1FD9-CDA9-42F2-9D25-B1EAA289A899}">
  <a:tblStyle styleId="{181B1FD9-CDA9-42F2-9D25-B1EAA289A89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4" autoAdjust="0"/>
    <p:restoredTop sz="94660"/>
  </p:normalViewPr>
  <p:slideViewPr>
    <p:cSldViewPr snapToGrid="0">
      <p:cViewPr>
        <p:scale>
          <a:sx n="120" d="100"/>
          <a:sy n="120" d="100"/>
        </p:scale>
        <p:origin x="832" y="2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103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94" name="Google Shape;3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210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693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885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3144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7" name="Google Shape;977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4275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072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only">
  <p:cSld name="Heading onl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5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314" y="4513683"/>
            <a:ext cx="2690949" cy="640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>
  <p:cSld name="Content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5"/>
          <p:cNvSpPr txBox="1">
            <a:spLocks noGrp="1"/>
          </p:cNvSpPr>
          <p:nvPr>
            <p:ph type="body" idx="1"/>
          </p:nvPr>
        </p:nvSpPr>
        <p:spPr>
          <a:xfrm>
            <a:off x="457200" y="989901"/>
            <a:ext cx="8229600" cy="3414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5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3999" cy="75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2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3999" cy="75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2"/>
          <p:cNvSpPr txBox="1">
            <a:spLocks noGrp="1"/>
          </p:cNvSpPr>
          <p:nvPr>
            <p:ph type="body" idx="1"/>
          </p:nvPr>
        </p:nvSpPr>
        <p:spPr>
          <a:xfrm>
            <a:off x="457200" y="989901"/>
            <a:ext cx="8229600" cy="3414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2"/>
          <p:cNvSpPr/>
          <p:nvPr/>
        </p:nvSpPr>
        <p:spPr>
          <a:xfrm>
            <a:off x="0" y="4502797"/>
            <a:ext cx="9144000" cy="640703"/>
          </a:xfrm>
          <a:prstGeom prst="rect">
            <a:avLst/>
          </a:prstGeom>
          <a:solidFill>
            <a:srgbClr val="05124C"/>
          </a:solidFill>
          <a:ln w="9525" cap="flat" cmpd="sng">
            <a:solidFill>
              <a:srgbClr val="05124C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 Medium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www.austinforum.org</a:t>
            </a:r>
            <a:endParaRPr dirty="0"/>
          </a:p>
        </p:txBody>
      </p:sp>
      <p:pic>
        <p:nvPicPr>
          <p:cNvPr id="13" name="Google Shape;13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14" y="4513683"/>
            <a:ext cx="2690949" cy="64070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austinforum.org/slac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facebook.com/viziasllc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5124C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4354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6"/>
          <p:cNvSpPr txBox="1">
            <a:spLocks noGrp="1"/>
          </p:cNvSpPr>
          <p:nvPr>
            <p:ph type="body" idx="1"/>
          </p:nvPr>
        </p:nvSpPr>
        <p:spPr>
          <a:xfrm>
            <a:off x="-1" y="890090"/>
            <a:ext cx="4358508" cy="34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i="1"/>
              <a:t>Why join the Austin Forum Slack workspace?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Continue and deepen the conversation after Austin Forum events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Find new opportunities for collaboration, mentoring, working, and more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Promote local events and relevant Tech &amp; Society opportunities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/>
              <a:t>Because this gives </a:t>
            </a:r>
            <a:r>
              <a:rPr lang="en-US" sz="1800" i="1"/>
              <a:t>everyone</a:t>
            </a:r>
            <a:r>
              <a:rPr lang="en-US" sz="1800"/>
              <a:t> in our community—online and in-person—the </a:t>
            </a:r>
            <a:r>
              <a:rPr lang="en-US" sz="1800" i="1"/>
              <a:t>same</a:t>
            </a:r>
            <a:r>
              <a:rPr lang="en-US" sz="1800"/>
              <a:t> way to ask questions!</a:t>
            </a:r>
            <a:endParaRPr/>
          </a:p>
        </p:txBody>
      </p:sp>
      <p:sp>
        <p:nvSpPr>
          <p:cNvPr id="456" name="Google Shape;456;p6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3999" cy="75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Before we get started, join our</a:t>
            </a:r>
            <a:endParaRPr/>
          </a:p>
        </p:txBody>
      </p:sp>
      <p:pic>
        <p:nvPicPr>
          <p:cNvPr id="457" name="Google Shape;4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6340" y="-272371"/>
            <a:ext cx="3181232" cy="1300967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"/>
          <p:cNvSpPr/>
          <p:nvPr/>
        </p:nvSpPr>
        <p:spPr>
          <a:xfrm>
            <a:off x="4252940" y="890090"/>
            <a:ext cx="4992097" cy="3447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How?</a:t>
            </a:r>
            <a:endParaRPr/>
          </a:p>
          <a:p>
            <a:pPr marL="514350" marR="0" lvl="0" indent="-514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 a web browser</a:t>
            </a:r>
            <a:endParaRPr/>
          </a:p>
          <a:p>
            <a:pPr marL="514350" marR="0" lvl="0" indent="-514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to: </a:t>
            </a: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www.austinforum.org/slack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“Join the Austin Forum Slack Workspace”</a:t>
            </a:r>
            <a:endParaRPr/>
          </a:p>
          <a:p>
            <a:pPr marL="514350" marR="0" lvl="0" indent="-514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 your email address</a:t>
            </a:r>
            <a:endParaRPr/>
          </a:p>
          <a:p>
            <a:pPr marL="514350" marR="0" lvl="0" indent="-514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Check your email to confirm Slack invitation</a:t>
            </a:r>
            <a:endParaRPr/>
          </a:p>
          <a:p>
            <a:pPr marL="514350" marR="0" lvl="0" indent="-514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 your name and click “Create Account”</a:t>
            </a:r>
            <a:endParaRPr/>
          </a:p>
          <a:p>
            <a:pPr marL="514350" marR="0" lvl="0" indent="-514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You’re in! You can use the Slack mobile app now, too.</a:t>
            </a:r>
            <a:endParaRPr/>
          </a:p>
          <a:p>
            <a:pPr marL="514350" marR="0" lvl="0" indent="-5143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channels to your view using 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Add channels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"/>
          <p:cNvSpPr txBox="1">
            <a:spLocks noGrp="1"/>
          </p:cNvSpPr>
          <p:nvPr>
            <p:ph type="body" idx="1"/>
          </p:nvPr>
        </p:nvSpPr>
        <p:spPr>
          <a:xfrm>
            <a:off x="4724401" y="870333"/>
            <a:ext cx="4264324" cy="362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800" b="1" dirty="0"/>
              <a:t>New episodes!</a:t>
            </a:r>
            <a:endParaRPr dirty="0"/>
          </a:p>
          <a:p>
            <a:pPr marL="342892" lvl="0" indent="-342923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400" dirty="0"/>
              <a:t>#66 – </a:t>
            </a:r>
            <a:r>
              <a:rPr lang="en-US" sz="3400" b="1" dirty="0"/>
              <a:t>Web </a:t>
            </a:r>
            <a:r>
              <a:rPr lang="en-US" sz="3500" b="1" dirty="0"/>
              <a:t>3.0: It’s Coming, It's Different, and Why You Should Care!</a:t>
            </a:r>
          </a:p>
          <a:p>
            <a:pPr marL="342892" lvl="0" indent="-342923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400" dirty="0"/>
              <a:t>#65 - </a:t>
            </a:r>
            <a:r>
              <a:rPr lang="en-US" sz="3500" b="1" dirty="0"/>
              <a:t>Quantum Computing: Weird, Transformational, and Coming Sooner than You Think!</a:t>
            </a:r>
          </a:p>
          <a:p>
            <a:pPr marL="342892" lvl="0" indent="-342923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500" dirty="0"/>
              <a:t>#64 - </a:t>
            </a:r>
            <a:r>
              <a:rPr lang="en-US" sz="3500" b="1" dirty="0"/>
              <a:t>Episode 64 - How Can Companies and Organizations Protect Against Cyberthreats?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2000" b="1" dirty="0">
              <a:latin typeface="Montserrat" pitchFamily="2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3800" dirty="0"/>
              <a:t>New episodes soon with leaders in:</a:t>
            </a:r>
            <a:endParaRPr lang="en-US" dirty="0"/>
          </a:p>
          <a:p>
            <a:pPr marL="342892" lvl="0" indent="-342892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800" dirty="0"/>
              <a:t>Women in Tech</a:t>
            </a:r>
          </a:p>
          <a:p>
            <a:pPr marL="342892" lvl="0" indent="-342892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800" dirty="0"/>
              <a:t>Austin Tech Ecosystem</a:t>
            </a:r>
          </a:p>
          <a:p>
            <a:pPr marL="342892" lvl="0" indent="-342892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800" dirty="0"/>
              <a:t>Cybersecurity</a:t>
            </a:r>
            <a:endParaRPr sz="3400" dirty="0"/>
          </a:p>
        </p:txBody>
      </p:sp>
      <p:sp>
        <p:nvSpPr>
          <p:cNvPr id="464" name="Google Shape;464;p7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97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05124C"/>
                </a:solidFill>
              </a:rPr>
              <a:t>Austin Forum Upload: New episodes out now!</a:t>
            </a:r>
            <a:endParaRPr/>
          </a:p>
        </p:txBody>
      </p:sp>
      <p:pic>
        <p:nvPicPr>
          <p:cNvPr id="465" name="Google Shape;46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852" y="3801672"/>
            <a:ext cx="1185551" cy="42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4316" y="1160556"/>
            <a:ext cx="2493417" cy="2493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2284" y="3773720"/>
            <a:ext cx="1301359" cy="48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4667" y="3768270"/>
            <a:ext cx="1672713" cy="480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6275F915-C21C-1845-860A-2E0C1DB8B417}"/>
              </a:ext>
            </a:extLst>
          </p:cNvPr>
          <p:cNvSpPr txBox="1"/>
          <p:nvPr/>
        </p:nvSpPr>
        <p:spPr>
          <a:xfrm>
            <a:off x="240632" y="151038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372023-4E2B-F749-B2A2-9609FA589228}"/>
              </a:ext>
            </a:extLst>
          </p:cNvPr>
          <p:cNvSpPr txBox="1"/>
          <p:nvPr/>
        </p:nvSpPr>
        <p:spPr>
          <a:xfrm>
            <a:off x="843817" y="151729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D3ADC6-48FE-4446-A897-4324B36A7728}"/>
              </a:ext>
            </a:extLst>
          </p:cNvPr>
          <p:cNvSpPr txBox="1"/>
          <p:nvPr/>
        </p:nvSpPr>
        <p:spPr>
          <a:xfrm>
            <a:off x="1447002" y="151038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A27A62-339B-744C-B685-EDA794F626B5}"/>
              </a:ext>
            </a:extLst>
          </p:cNvPr>
          <p:cNvSpPr txBox="1"/>
          <p:nvPr/>
        </p:nvSpPr>
        <p:spPr>
          <a:xfrm>
            <a:off x="2050187" y="151038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A770B1-C2DC-B84B-84C9-1C63BC69E419}"/>
              </a:ext>
            </a:extLst>
          </p:cNvPr>
          <p:cNvSpPr txBox="1"/>
          <p:nvPr/>
        </p:nvSpPr>
        <p:spPr>
          <a:xfrm>
            <a:off x="2653372" y="151038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3880DB-C67C-8840-A676-359571F67929}"/>
              </a:ext>
            </a:extLst>
          </p:cNvPr>
          <p:cNvSpPr txBox="1"/>
          <p:nvPr/>
        </p:nvSpPr>
        <p:spPr>
          <a:xfrm>
            <a:off x="3253356" y="150347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CC1385B-7C77-9141-9DAC-6209BE7D15D5}"/>
              </a:ext>
            </a:extLst>
          </p:cNvPr>
          <p:cNvSpPr txBox="1"/>
          <p:nvPr/>
        </p:nvSpPr>
        <p:spPr>
          <a:xfrm>
            <a:off x="3850150" y="151729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BC29E8F-8A49-6C4E-9F00-2BE007D1DBC2}"/>
              </a:ext>
            </a:extLst>
          </p:cNvPr>
          <p:cNvSpPr txBox="1"/>
          <p:nvPr/>
        </p:nvSpPr>
        <p:spPr>
          <a:xfrm>
            <a:off x="5062911" y="150347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7D90A99-27D3-2748-8F64-34D918BC990F}"/>
              </a:ext>
            </a:extLst>
          </p:cNvPr>
          <p:cNvSpPr txBox="1"/>
          <p:nvPr/>
        </p:nvSpPr>
        <p:spPr>
          <a:xfrm>
            <a:off x="5666096" y="150347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74AE2BE-D5E3-7C43-B0EC-FAD4F93A796E}"/>
              </a:ext>
            </a:extLst>
          </p:cNvPr>
          <p:cNvSpPr txBox="1"/>
          <p:nvPr/>
        </p:nvSpPr>
        <p:spPr>
          <a:xfrm>
            <a:off x="1447002" y="260606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CE450B-F346-D04F-A08E-119BBCE23E79}"/>
              </a:ext>
            </a:extLst>
          </p:cNvPr>
          <p:cNvSpPr txBox="1"/>
          <p:nvPr/>
        </p:nvSpPr>
        <p:spPr>
          <a:xfrm>
            <a:off x="2050187" y="261297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D1DF00-B3C6-764C-80C8-FDEB8341B1E8}"/>
              </a:ext>
            </a:extLst>
          </p:cNvPr>
          <p:cNvSpPr txBox="1"/>
          <p:nvPr/>
        </p:nvSpPr>
        <p:spPr>
          <a:xfrm>
            <a:off x="2653372" y="260606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D65F5C-D6E1-7A45-BBAB-2B0CCF46CF08}"/>
              </a:ext>
            </a:extLst>
          </p:cNvPr>
          <p:cNvSpPr txBox="1"/>
          <p:nvPr/>
        </p:nvSpPr>
        <p:spPr>
          <a:xfrm>
            <a:off x="3256557" y="260606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F73B1F-B3D0-6243-A2ED-7983EE10D260}"/>
              </a:ext>
            </a:extLst>
          </p:cNvPr>
          <p:cNvSpPr txBox="1"/>
          <p:nvPr/>
        </p:nvSpPr>
        <p:spPr>
          <a:xfrm>
            <a:off x="3859742" y="260606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AA87BB-C957-A447-9E8D-CE04FD3C754C}"/>
              </a:ext>
            </a:extLst>
          </p:cNvPr>
          <p:cNvSpPr txBox="1"/>
          <p:nvPr/>
        </p:nvSpPr>
        <p:spPr>
          <a:xfrm>
            <a:off x="4459726" y="259915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FDBDE3D-5DA2-2740-BD9F-B1365A5A9AF8}"/>
              </a:ext>
            </a:extLst>
          </p:cNvPr>
          <p:cNvSpPr txBox="1"/>
          <p:nvPr/>
        </p:nvSpPr>
        <p:spPr>
          <a:xfrm>
            <a:off x="5062911" y="260606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F5149D-01AC-2B4A-850A-9083D3365299}"/>
              </a:ext>
            </a:extLst>
          </p:cNvPr>
          <p:cNvSpPr txBox="1"/>
          <p:nvPr/>
        </p:nvSpPr>
        <p:spPr>
          <a:xfrm>
            <a:off x="5666096" y="259915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E637A2E-2EFD-994E-964C-7C2E473FC538}"/>
              </a:ext>
            </a:extLst>
          </p:cNvPr>
          <p:cNvSpPr txBox="1"/>
          <p:nvPr/>
        </p:nvSpPr>
        <p:spPr>
          <a:xfrm>
            <a:off x="6269281" y="259915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7E0C7DD-6C29-4745-A179-4D1E5FAD4D9A}"/>
              </a:ext>
            </a:extLst>
          </p:cNvPr>
          <p:cNvSpPr txBox="1"/>
          <p:nvPr/>
        </p:nvSpPr>
        <p:spPr>
          <a:xfrm>
            <a:off x="6872466" y="259915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E37ACB-6BEB-7649-8B9D-C363A852383B}"/>
              </a:ext>
            </a:extLst>
          </p:cNvPr>
          <p:cNvSpPr txBox="1"/>
          <p:nvPr/>
        </p:nvSpPr>
        <p:spPr>
          <a:xfrm>
            <a:off x="2653372" y="363016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B1F5120-6015-AB44-BD89-3062045020A2}"/>
              </a:ext>
            </a:extLst>
          </p:cNvPr>
          <p:cNvSpPr txBox="1"/>
          <p:nvPr/>
        </p:nvSpPr>
        <p:spPr>
          <a:xfrm>
            <a:off x="3256557" y="363707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C212E4E-1856-4740-9516-D5CB92DAD431}"/>
              </a:ext>
            </a:extLst>
          </p:cNvPr>
          <p:cNvSpPr txBox="1"/>
          <p:nvPr/>
        </p:nvSpPr>
        <p:spPr>
          <a:xfrm>
            <a:off x="3859742" y="363016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6E3DF50-01C8-4E4D-A0AC-631B13B1DA05}"/>
              </a:ext>
            </a:extLst>
          </p:cNvPr>
          <p:cNvSpPr txBox="1"/>
          <p:nvPr/>
        </p:nvSpPr>
        <p:spPr>
          <a:xfrm>
            <a:off x="4462927" y="363016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8EA147-63C8-4247-B6A2-C38DC5FB12AD}"/>
              </a:ext>
            </a:extLst>
          </p:cNvPr>
          <p:cNvSpPr txBox="1"/>
          <p:nvPr/>
        </p:nvSpPr>
        <p:spPr>
          <a:xfrm>
            <a:off x="5066112" y="363016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2EC77E4-2B76-B74C-9A29-0069641C167F}"/>
              </a:ext>
            </a:extLst>
          </p:cNvPr>
          <p:cNvSpPr txBox="1"/>
          <p:nvPr/>
        </p:nvSpPr>
        <p:spPr>
          <a:xfrm>
            <a:off x="5666096" y="362325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4ED2E3-6F64-6E4F-A07D-31C49DBD203F}"/>
              </a:ext>
            </a:extLst>
          </p:cNvPr>
          <p:cNvSpPr txBox="1"/>
          <p:nvPr/>
        </p:nvSpPr>
        <p:spPr>
          <a:xfrm>
            <a:off x="6269281" y="363016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27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93BBCC3-7774-A445-931D-CC5342ABAC61}"/>
              </a:ext>
            </a:extLst>
          </p:cNvPr>
          <p:cNvSpPr txBox="1"/>
          <p:nvPr/>
        </p:nvSpPr>
        <p:spPr>
          <a:xfrm>
            <a:off x="6872466" y="362325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87EDEBC-EACE-8A44-AA36-2CAEFDC8C3B5}"/>
              </a:ext>
            </a:extLst>
          </p:cNvPr>
          <p:cNvSpPr txBox="1"/>
          <p:nvPr/>
        </p:nvSpPr>
        <p:spPr>
          <a:xfrm>
            <a:off x="7475651" y="362325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71E1E9E-0DF4-6F46-8E92-1D403A0773D2}"/>
              </a:ext>
            </a:extLst>
          </p:cNvPr>
          <p:cNvSpPr txBox="1"/>
          <p:nvPr/>
        </p:nvSpPr>
        <p:spPr>
          <a:xfrm>
            <a:off x="8078836" y="362325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30</a:t>
            </a:r>
          </a:p>
        </p:txBody>
      </p:sp>
      <p:sp>
        <p:nvSpPr>
          <p:cNvPr id="76" name="Title 75">
            <a:extLst>
              <a:ext uri="{FF2B5EF4-FFF2-40B4-BE49-F238E27FC236}">
                <a16:creationId xmlns:a16="http://schemas.microsoft.com/office/drawing/2014/main" id="{7B22FD67-7AE0-9A47-9764-C1A905B1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27910"/>
          </a:xfrm>
        </p:spPr>
        <p:txBody>
          <a:bodyPr>
            <a:noAutofit/>
          </a:bodyPr>
          <a:lstStyle/>
          <a:p>
            <a:r>
              <a:rPr lang="en-US" sz="2800" b="1" i="1" dirty="0"/>
              <a:t>Q: What is the top thing you or your company/organization do to save energy or to use clean energy? </a:t>
            </a:r>
            <a:r>
              <a:rPr lang="en-US" sz="2800" dirty="0"/>
              <a:t>(30 seconds)</a:t>
            </a:r>
            <a:endParaRPr lang="en-US" sz="36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E44356B-B2FC-CD4E-8E03-01568D3A174D}"/>
              </a:ext>
            </a:extLst>
          </p:cNvPr>
          <p:cNvSpPr txBox="1"/>
          <p:nvPr/>
        </p:nvSpPr>
        <p:spPr>
          <a:xfrm>
            <a:off x="4462927" y="1503470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8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ACC98D03-AE0E-3D45-A1EB-E25D6A59A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004" y="3621423"/>
            <a:ext cx="663809" cy="66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2"/>
          <p:cNvSpPr txBox="1">
            <a:spLocks noGrp="1"/>
          </p:cNvSpPr>
          <p:nvPr>
            <p:ph type="body" idx="1"/>
          </p:nvPr>
        </p:nvSpPr>
        <p:spPr>
          <a:xfrm>
            <a:off x="124332" y="263350"/>
            <a:ext cx="3098800" cy="4013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ct val="100000"/>
              <a:buNone/>
            </a:pPr>
            <a:r>
              <a:rPr lang="en-US" sz="3100" b="1" dirty="0">
                <a:solidFill>
                  <a:srgbClr val="05124C"/>
                </a:solidFill>
              </a:rPr>
              <a:t>Questions for speakers?</a:t>
            </a:r>
            <a:endParaRPr dirty="0"/>
          </a:p>
          <a:p>
            <a:pPr marL="0" lvl="0" indent="0" algn="ctr" rtl="0">
              <a:spcBef>
                <a:spcPts val="434"/>
              </a:spcBef>
              <a:spcAft>
                <a:spcPts val="0"/>
              </a:spcAft>
              <a:buClr>
                <a:srgbClr val="05124C"/>
              </a:buClr>
              <a:buSzPct val="100000"/>
              <a:buNone/>
            </a:pPr>
            <a:r>
              <a:rPr lang="en-US" sz="3100" b="1" dirty="0">
                <a:solidFill>
                  <a:srgbClr val="05124C"/>
                </a:solidFill>
              </a:rPr>
              <a:t>Submit questions in the AF Slack channel</a:t>
            </a:r>
            <a:br>
              <a:rPr lang="en-US" sz="3100" b="1" dirty="0">
                <a:solidFill>
                  <a:srgbClr val="FF0000"/>
                </a:solidFill>
              </a:rPr>
            </a:br>
            <a:r>
              <a:rPr lang="en-US" sz="3100" b="1" dirty="0">
                <a:solidFill>
                  <a:srgbClr val="FF0000"/>
                </a:solidFill>
              </a:rPr>
              <a:t>#energy</a:t>
            </a:r>
            <a:br>
              <a:rPr lang="en-US" sz="3100" b="1" dirty="0">
                <a:solidFill>
                  <a:srgbClr val="05124C"/>
                </a:solidFill>
              </a:rPr>
            </a:br>
            <a:r>
              <a:rPr lang="en-US" sz="3100" b="1" dirty="0">
                <a:solidFill>
                  <a:srgbClr val="05124C"/>
                </a:solidFill>
              </a:rPr>
              <a:t>for a chance to </a:t>
            </a:r>
            <a:r>
              <a:rPr lang="en-US" sz="3100" b="1" i="1" dirty="0">
                <a:solidFill>
                  <a:srgbClr val="05124C"/>
                </a:solidFill>
              </a:rPr>
              <a:t>win a SXSW 2024 badge!</a:t>
            </a:r>
            <a:endParaRPr dirty="0"/>
          </a:p>
          <a:p>
            <a:pPr marL="0" lvl="0" indent="0" algn="ctr" rtl="0">
              <a:spcBef>
                <a:spcPts val="29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100" b="1" i="1" dirty="0">
              <a:solidFill>
                <a:srgbClr val="05124C"/>
              </a:solidFill>
            </a:endParaRPr>
          </a:p>
          <a:p>
            <a:pPr marL="0" lvl="0" indent="0" algn="ctr" rtl="0">
              <a:spcBef>
                <a:spcPts val="322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 sz="2300" b="1" i="1" dirty="0">
                <a:solidFill>
                  <a:srgbClr val="FF0000"/>
                </a:solidFill>
              </a:rPr>
              <a:t>Must be in-person and present at ~7:45PM to win!</a:t>
            </a:r>
            <a:endParaRPr dirty="0"/>
          </a:p>
          <a:p>
            <a:pPr marL="0" lvl="0" indent="0" algn="ctr" rtl="0">
              <a:spcBef>
                <a:spcPts val="32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300" b="1" i="1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322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US" sz="2300" b="1" i="1" dirty="0">
                <a:solidFill>
                  <a:srgbClr val="FF0000"/>
                </a:solidFill>
              </a:rPr>
              <a:t>Must use your name (first and last) on questions!</a:t>
            </a:r>
            <a:endParaRPr sz="3600" dirty="0"/>
          </a:p>
        </p:txBody>
      </p:sp>
      <p:pic>
        <p:nvPicPr>
          <p:cNvPr id="525" name="Google Shape;525;p12" descr="Trademark Guidelines - SXS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1120" y="3483122"/>
            <a:ext cx="3054223" cy="79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12" descr="Paramount Marquee for SXSW 2023 – Photo by Dusana Risovi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2463" y="0"/>
            <a:ext cx="5671538" cy="319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5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05124C"/>
                </a:solidFill>
              </a:rPr>
              <a:t>And now, our featured presentation…</a:t>
            </a:r>
            <a:endParaRPr/>
          </a:p>
        </p:txBody>
      </p:sp>
      <p:sp>
        <p:nvSpPr>
          <p:cNvPr id="533" name="Google Shape;533;p13"/>
          <p:cNvSpPr txBox="1">
            <a:spLocks noGrp="1"/>
          </p:cNvSpPr>
          <p:nvPr>
            <p:ph type="body" idx="4294967295"/>
          </p:nvPr>
        </p:nvSpPr>
        <p:spPr>
          <a:xfrm>
            <a:off x="112143" y="738187"/>
            <a:ext cx="4650356" cy="376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ct val="100000"/>
              <a:buNone/>
            </a:pPr>
            <a:r>
              <a:rPr lang="en-US" b="1" dirty="0">
                <a:solidFill>
                  <a:srgbClr val="05124C"/>
                </a:solidFill>
              </a:rPr>
              <a:t>Please:</a:t>
            </a:r>
            <a:endParaRPr dirty="0"/>
          </a:p>
          <a:p>
            <a:pPr marL="342892" lvl="0" indent="-342892" algn="l" rtl="0">
              <a:spcBef>
                <a:spcPts val="1200"/>
              </a:spcBef>
              <a:spcAft>
                <a:spcPts val="0"/>
              </a:spcAft>
              <a:buClr>
                <a:srgbClr val="05124C"/>
              </a:buClr>
              <a:buSzPct val="100000"/>
              <a:buFont typeface="Noto Sans Symbols"/>
              <a:buChar char="✔"/>
            </a:pPr>
            <a:r>
              <a:rPr lang="en-US" sz="2200" b="1" i="1" dirty="0">
                <a:solidFill>
                  <a:srgbClr val="05124C"/>
                </a:solidFill>
              </a:rPr>
              <a:t>Respect our speakers &amp; audience </a:t>
            </a:r>
            <a:r>
              <a:rPr lang="en-US" sz="2200" dirty="0">
                <a:solidFill>
                  <a:srgbClr val="05124C"/>
                </a:solidFill>
              </a:rPr>
              <a:t>by not talking during the presentation</a:t>
            </a:r>
          </a:p>
          <a:p>
            <a:pPr marL="342892" lvl="0" indent="-342892" algn="l" rtl="0">
              <a:spcBef>
                <a:spcPts val="1200"/>
              </a:spcBef>
              <a:spcAft>
                <a:spcPts val="0"/>
              </a:spcAft>
              <a:buClr>
                <a:srgbClr val="05124C"/>
              </a:buClr>
              <a:buSzPct val="100000"/>
              <a:buFont typeface="Noto Sans Symbols"/>
              <a:buChar char="✔"/>
            </a:pPr>
            <a:r>
              <a:rPr lang="en-US" sz="2200" b="1" i="1" dirty="0">
                <a:solidFill>
                  <a:srgbClr val="05124C"/>
                </a:solidFill>
              </a:rPr>
              <a:t>Silence your cellphones</a:t>
            </a:r>
            <a:endParaRPr b="1" i="1" dirty="0"/>
          </a:p>
          <a:p>
            <a:pPr marL="342892" lvl="0" indent="-342892" algn="l" rtl="0">
              <a:spcBef>
                <a:spcPts val="1200"/>
              </a:spcBef>
              <a:spcAft>
                <a:spcPts val="0"/>
              </a:spcAft>
              <a:buClr>
                <a:srgbClr val="05124C"/>
              </a:buClr>
              <a:buSzPct val="100000"/>
              <a:buFont typeface="Noto Sans Symbols"/>
              <a:buChar char="✔"/>
            </a:pPr>
            <a:r>
              <a:rPr lang="en-US" sz="2200" b="1" i="1" dirty="0">
                <a:solidFill>
                  <a:srgbClr val="05124C"/>
                </a:solidFill>
              </a:rPr>
              <a:t>Ask questions </a:t>
            </a:r>
            <a:r>
              <a:rPr lang="en-US" sz="2200" dirty="0">
                <a:solidFill>
                  <a:srgbClr val="05124C"/>
                </a:solidFill>
              </a:rPr>
              <a:t>in the Austin Forum Slack in the </a:t>
            </a:r>
            <a:r>
              <a:rPr lang="en-US" sz="2200" dirty="0">
                <a:solidFill>
                  <a:srgbClr val="FF0000"/>
                </a:solidFill>
              </a:rPr>
              <a:t>#energy </a:t>
            </a:r>
            <a:r>
              <a:rPr lang="en-US" sz="2200" dirty="0">
                <a:solidFill>
                  <a:srgbClr val="05124C"/>
                </a:solidFill>
              </a:rPr>
              <a:t>channel</a:t>
            </a:r>
            <a:endParaRPr dirty="0"/>
          </a:p>
          <a:p>
            <a:pPr marL="342892" lvl="0" indent="-342892" algn="l" rtl="0">
              <a:spcBef>
                <a:spcPts val="1200"/>
              </a:spcBef>
              <a:spcAft>
                <a:spcPts val="0"/>
              </a:spcAft>
              <a:buClr>
                <a:srgbClr val="05124C"/>
              </a:buClr>
              <a:buSzPct val="100000"/>
              <a:buFont typeface="Noto Sans Symbols"/>
              <a:buChar char="✔"/>
            </a:pPr>
            <a:r>
              <a:rPr lang="en-US" sz="2200" b="1" i="1" dirty="0">
                <a:solidFill>
                  <a:srgbClr val="05124C"/>
                </a:solidFill>
              </a:rPr>
              <a:t>Learn, think, and enjoy!</a:t>
            </a:r>
            <a:endParaRPr dirty="0"/>
          </a:p>
          <a:p>
            <a:pPr marL="742931" lvl="1" indent="-121278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>
              <a:solidFill>
                <a:srgbClr val="05124C"/>
              </a:solidFill>
            </a:endParaRPr>
          </a:p>
        </p:txBody>
      </p:sp>
      <p:pic>
        <p:nvPicPr>
          <p:cNvPr id="534" name="Google Shape;534;p13" descr="Our Feature Presentation GIFs - Get the best GIF on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499" y="1162051"/>
            <a:ext cx="4381501" cy="29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"/>
          <p:cNvSpPr txBox="1"/>
          <p:nvPr/>
        </p:nvSpPr>
        <p:spPr>
          <a:xfrm>
            <a:off x="6274254" y="1626711"/>
            <a:ext cx="2869746" cy="192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-793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800" b="1" dirty="0">
                <a:latin typeface="Calibri"/>
                <a:ea typeface="Calibri"/>
                <a:cs typeface="Calibri"/>
              </a:rPr>
              <a:t>Global Energy Trends &amp; Transitions</a:t>
            </a:r>
            <a:endParaRPr sz="2800" b="1" dirty="0">
              <a:latin typeface="Calibri"/>
              <a:ea typeface="Calibri"/>
              <a:cs typeface="Calibri"/>
            </a:endParaRPr>
          </a:p>
          <a:p>
            <a:pPr marL="12700" marR="5080" lvl="0" indent="-7937" algn="ctr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 31, 2023</a:t>
            </a:r>
            <a:endParaRPr sz="1600" dirty="0"/>
          </a:p>
        </p:txBody>
      </p:sp>
      <p:pic>
        <p:nvPicPr>
          <p:cNvPr id="1026" name="Picture 2" descr="food tech 2018 | Austin Forum ">
            <a:extLst>
              <a:ext uri="{FF2B5EF4-FFF2-40B4-BE49-F238E27FC236}">
                <a16:creationId xmlns:a16="http://schemas.microsoft.com/office/drawing/2014/main" id="{D5CAC724-BB88-3AF5-D30D-83272D59E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769"/>
            <a:ext cx="6135461" cy="381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917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"/>
          <p:cNvSpPr txBox="1"/>
          <p:nvPr/>
        </p:nvSpPr>
        <p:spPr>
          <a:xfrm>
            <a:off x="4180114" y="1272675"/>
            <a:ext cx="4807130" cy="222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793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Dr. Michael E. Webber</a:t>
            </a:r>
            <a:br>
              <a:rPr lang="en-US" sz="24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</a:br>
            <a:r>
              <a:rPr lang="en-US" sz="24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​</a:t>
            </a:r>
            <a:r>
              <a:rPr lang="en-US" sz="2400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CTO, </a:t>
            </a:r>
            <a:r>
              <a:rPr lang="en-US" sz="2400" b="1" i="0" u="none" strike="noStrike" dirty="0">
                <a:effectLst/>
                <a:latin typeface="Montserrat" pitchFamily="2" charset="77"/>
              </a:rPr>
              <a:t>Energy Impact Partners</a:t>
            </a:r>
            <a:br>
              <a:rPr lang="en-US" sz="2400" dirty="0">
                <a:solidFill>
                  <a:srgbClr val="05124C"/>
                </a:solidFill>
                <a:latin typeface="Montserrat" pitchFamily="2" charset="77"/>
              </a:rPr>
            </a:br>
            <a:r>
              <a:rPr lang="en-US" sz="2400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and</a:t>
            </a:r>
            <a:br>
              <a:rPr lang="en-US" sz="2400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</a:br>
            <a:r>
              <a:rPr lang="en-US" sz="2400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Professor of Mechanical Engineering, </a:t>
            </a:r>
            <a:r>
              <a:rPr lang="en-US" sz="2400" b="1" dirty="0">
                <a:latin typeface="Montserrat" pitchFamily="2" charset="77"/>
              </a:rPr>
              <a:t>The</a:t>
            </a:r>
            <a:r>
              <a:rPr lang="en-US" sz="2400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 </a:t>
            </a:r>
            <a:r>
              <a:rPr lang="en-US" sz="2400" b="1" i="0" u="none" strike="noStrike" dirty="0">
                <a:effectLst/>
                <a:latin typeface="Montserrat" pitchFamily="2" charset="77"/>
              </a:rPr>
              <a:t>University of Texas at Austin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C8CF8-19EC-0F40-796D-44BC23FC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3579"/>
          </a:xfrm>
        </p:spPr>
        <p:txBody>
          <a:bodyPr>
            <a:noAutofit/>
          </a:bodyPr>
          <a:lstStyle/>
          <a:p>
            <a:pPr marL="12700" marR="5080" indent="-7937"/>
            <a:r>
              <a:rPr lang="en-US" sz="3600" b="1" dirty="0">
                <a:latin typeface="Calibri"/>
                <a:ea typeface="Calibri"/>
                <a:cs typeface="Calibri"/>
              </a:rPr>
              <a:t>Global Energy Trends &amp; Transitions</a:t>
            </a:r>
          </a:p>
        </p:txBody>
      </p:sp>
      <p:pic>
        <p:nvPicPr>
          <p:cNvPr id="3074" name="Picture 2" descr="Picture">
            <a:extLst>
              <a:ext uri="{FF2B5EF4-FFF2-40B4-BE49-F238E27FC236}">
                <a16:creationId xmlns:a16="http://schemas.microsoft.com/office/drawing/2014/main" id="{A7B7B4B0-B94E-D67C-A526-626F2E32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61" y="903970"/>
            <a:ext cx="3335559" cy="33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722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"/>
          <p:cNvSpPr txBox="1"/>
          <p:nvPr/>
        </p:nvSpPr>
        <p:spPr>
          <a:xfrm>
            <a:off x="2619790" y="883579"/>
            <a:ext cx="3492066" cy="139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793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Dr. Michael E. Webber</a:t>
            </a:r>
            <a:br>
              <a:rPr lang="en-US" sz="18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</a:br>
            <a:r>
              <a:rPr lang="en-US" sz="18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​</a:t>
            </a:r>
            <a:r>
              <a:rPr lang="en-US" sz="1800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CTO, </a:t>
            </a:r>
            <a:r>
              <a:rPr lang="en-US" sz="1800" b="1" i="0" u="none" strike="noStrike" dirty="0">
                <a:effectLst/>
                <a:latin typeface="Montserrat" pitchFamily="2" charset="77"/>
              </a:rPr>
              <a:t>Energy Impact Partners</a:t>
            </a:r>
            <a:r>
              <a:rPr lang="en-US" sz="18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 </a:t>
            </a:r>
            <a:r>
              <a:rPr lang="en-US" sz="1800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and Professor of Mechanical Engineering, </a:t>
            </a:r>
            <a:r>
              <a:rPr lang="en-US" sz="1800" b="1" dirty="0">
                <a:latin typeface="Montserrat" pitchFamily="2" charset="77"/>
              </a:rPr>
              <a:t>The</a:t>
            </a:r>
            <a:r>
              <a:rPr lang="en-US" sz="1800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 </a:t>
            </a:r>
            <a:r>
              <a:rPr lang="en-US" sz="1800" b="1" i="0" u="none" strike="noStrike" dirty="0">
                <a:effectLst/>
                <a:latin typeface="Montserrat" pitchFamily="2" charset="77"/>
              </a:rPr>
              <a:t>University of Texas at Austin</a:t>
            </a:r>
            <a:endParaRPr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C8CF8-19EC-0F40-796D-44BC23FC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3579"/>
          </a:xfrm>
        </p:spPr>
        <p:txBody>
          <a:bodyPr>
            <a:noAutofit/>
          </a:bodyPr>
          <a:lstStyle/>
          <a:p>
            <a:pPr marL="12700" marR="5080" indent="-7937"/>
            <a:r>
              <a:rPr lang="en-US" sz="3600" b="1" dirty="0">
                <a:latin typeface="Calibri"/>
                <a:ea typeface="Calibri"/>
                <a:cs typeface="Calibri"/>
              </a:rPr>
              <a:t>Global Energy Trends &amp; Transitions Q&amp;A</a:t>
            </a:r>
          </a:p>
        </p:txBody>
      </p:sp>
      <p:pic>
        <p:nvPicPr>
          <p:cNvPr id="3074" name="Picture 2" descr="Picture">
            <a:extLst>
              <a:ext uri="{FF2B5EF4-FFF2-40B4-BE49-F238E27FC236}">
                <a16:creationId xmlns:a16="http://schemas.microsoft.com/office/drawing/2014/main" id="{A7B7B4B0-B94E-D67C-A526-626F2E32D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t="12202" r="25084" b="17648"/>
          <a:stretch/>
        </p:blipFill>
        <p:spPr bwMode="auto">
          <a:xfrm>
            <a:off x="0" y="883579"/>
            <a:ext cx="2519680" cy="320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11;p3">
            <a:extLst>
              <a:ext uri="{FF2B5EF4-FFF2-40B4-BE49-F238E27FC236}">
                <a16:creationId xmlns:a16="http://schemas.microsoft.com/office/drawing/2014/main" id="{D152B45F-443B-2523-8098-FE2C97774C29}"/>
              </a:ext>
            </a:extLst>
          </p:cNvPr>
          <p:cNvSpPr txBox="1"/>
          <p:nvPr/>
        </p:nvSpPr>
        <p:spPr>
          <a:xfrm>
            <a:off x="3308148" y="3067320"/>
            <a:ext cx="3318308" cy="1397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793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Grace Hsieh</a:t>
            </a:r>
            <a:br>
              <a:rPr lang="en-US" sz="18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</a:br>
            <a:r>
              <a:rPr lang="en-US" sz="18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​</a:t>
            </a:r>
            <a:r>
              <a:rPr lang="en-US" sz="1800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Energy Analyst, Energy Management and Strategic Programs, </a:t>
            </a:r>
            <a:r>
              <a:rPr lang="en-US" sz="1800" b="1" dirty="0">
                <a:latin typeface="Montserrat" pitchFamily="2" charset="77"/>
              </a:rPr>
              <a:t>The</a:t>
            </a:r>
            <a:r>
              <a:rPr lang="en-US" sz="1800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 </a:t>
            </a:r>
            <a:r>
              <a:rPr lang="en-US" sz="1800" b="1" i="0" u="none" strike="noStrike" dirty="0">
                <a:effectLst/>
                <a:latin typeface="Montserrat" pitchFamily="2" charset="77"/>
              </a:rPr>
              <a:t>University of Texas at Austin</a:t>
            </a:r>
            <a:endParaRPr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6F74FB-EED5-5923-BC1A-58EC1501D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566" y="1416797"/>
            <a:ext cx="2417434" cy="308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98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52"/>
          <p:cNvSpPr txBox="1">
            <a:spLocks noGrp="1"/>
          </p:cNvSpPr>
          <p:nvPr>
            <p:ph type="body" idx="1"/>
          </p:nvPr>
        </p:nvSpPr>
        <p:spPr>
          <a:xfrm>
            <a:off x="457200" y="989901"/>
            <a:ext cx="8229600" cy="3414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892" lvl="0" indent="-34289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If you have computers, tablets, or smartphones no longer being used, please help those in need</a:t>
            </a:r>
            <a:endParaRPr/>
          </a:p>
          <a:p>
            <a:pPr marL="342892" lvl="0" indent="-34289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Bring your devices to any in-person event, and we’ll donate to our worthy charities!</a:t>
            </a:r>
            <a:endParaRPr/>
          </a:p>
        </p:txBody>
      </p:sp>
      <p:sp>
        <p:nvSpPr>
          <p:cNvPr id="947" name="Google Shape;947;p52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3999" cy="75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Donate Your Unused Tech!</a:t>
            </a:r>
            <a:endParaRPr/>
          </a:p>
        </p:txBody>
      </p:sp>
      <p:pic>
        <p:nvPicPr>
          <p:cNvPr id="948" name="Google Shape;948;p52" descr="Tech for Troops - Empowering Veterans with computers, skills, and Information Technology (IT) work force train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918" y="2654670"/>
            <a:ext cx="3544563" cy="137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52" descr="Austin Urban Technology Movement (AUTM) - Austin Technology Counci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760776"/>
            <a:ext cx="4295775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56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44000" cy="7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0DDF63-73F5-530B-2A13-86D2B48D2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13522" cy="42062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"/>
          <p:cNvSpPr txBox="1"/>
          <p:nvPr/>
        </p:nvSpPr>
        <p:spPr>
          <a:xfrm>
            <a:off x="1013552" y="286438"/>
            <a:ext cx="714994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1" u="none" strike="noStrike" cap="none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  <a:t>Welcome to the</a:t>
            </a:r>
            <a:br>
              <a:rPr lang="en-US" sz="3200" b="0" i="1" u="none" strike="noStrike" cap="none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i="1" u="none" strike="noStrike" cap="none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  <a:t>Austin Forum on Technology &amp; Society!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2"/>
          <p:cNvSpPr txBox="1"/>
          <p:nvPr/>
        </p:nvSpPr>
        <p:spPr>
          <a:xfrm>
            <a:off x="252644" y="1784964"/>
            <a:ext cx="863871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bring leaders, thinkers, builders, creators, and learners</a:t>
            </a:r>
            <a:br>
              <a:rPr lang="en-US" sz="2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together to </a:t>
            </a:r>
            <a:r>
              <a:rPr lang="en-US" sz="2800" b="1" i="1" u="none" strike="noStrike" cap="none">
                <a:solidFill>
                  <a:srgbClr val="0C30F0"/>
                </a:solidFill>
                <a:latin typeface="Calibri"/>
                <a:ea typeface="Calibri"/>
                <a:cs typeface="Calibri"/>
                <a:sym typeface="Calibri"/>
              </a:rPr>
              <a:t>connect, collaborate, and contribute!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2"/>
          <p:cNvSpPr txBox="1"/>
          <p:nvPr/>
        </p:nvSpPr>
        <p:spPr>
          <a:xfrm>
            <a:off x="1729491" y="3160380"/>
            <a:ext cx="568501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1" u="none" strike="noStrike" cap="none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  <a:t>Thank you for joining our community</a:t>
            </a:r>
            <a:br>
              <a:rPr lang="en-US" sz="2800" b="0" i="1" u="none" strike="noStrike" cap="none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1" u="none" strike="noStrike" cap="none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  <a:t>online or in-person!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61BE2-7323-B0EE-B5AB-FF485A55B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05222" cy="408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3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E4EB19-7431-8076-037F-728E42D73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27501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0" name="Google Shape;980;p57"/>
          <p:cNvPicPr preferRelativeResize="0"/>
          <p:nvPr/>
        </p:nvPicPr>
        <p:blipFill rotWithShape="1">
          <a:blip r:embed="rId3">
            <a:alphaModFix/>
          </a:blip>
          <a:srcRect l="8499" t="9921" r="9580" b="10545"/>
          <a:stretch/>
        </p:blipFill>
        <p:spPr>
          <a:xfrm>
            <a:off x="7439987" y="674137"/>
            <a:ext cx="1794536" cy="1862889"/>
          </a:xfrm>
          <a:prstGeom prst="rect">
            <a:avLst/>
          </a:prstGeom>
          <a:noFill/>
          <a:ln>
            <a:noFill/>
          </a:ln>
        </p:spPr>
      </p:pic>
      <p:sp>
        <p:nvSpPr>
          <p:cNvPr id="981" name="Google Shape;981;p57"/>
          <p:cNvSpPr txBox="1">
            <a:spLocks noGrp="1"/>
          </p:cNvSpPr>
          <p:nvPr>
            <p:ph type="body" idx="1"/>
          </p:nvPr>
        </p:nvSpPr>
        <p:spPr>
          <a:xfrm>
            <a:off x="203199" y="840828"/>
            <a:ext cx="7739018" cy="362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ts val="2400"/>
              <a:buFont typeface="Arial"/>
              <a:buChar char="•"/>
            </a:pPr>
            <a:r>
              <a:rPr lang="en-US" sz="2400" b="1" dirty="0">
                <a:solidFill>
                  <a:srgbClr val="05124C"/>
                </a:solidFill>
              </a:rPr>
              <a:t>Schedule posted at www.austinforum.org </a:t>
            </a:r>
            <a:endParaRPr sz="2400" dirty="0">
              <a:solidFill>
                <a:srgbClr val="05124C"/>
              </a:solidFill>
            </a:endParaRPr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05124C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5124C"/>
                </a:solidFill>
              </a:rPr>
              <a:t>Additional presentation topics for 2023 will include</a:t>
            </a:r>
            <a:endParaRPr dirty="0"/>
          </a:p>
          <a:p>
            <a:pPr marL="742939" lvl="1" indent="-342900" algn="l" rtl="0">
              <a:spcBef>
                <a:spcPts val="400"/>
              </a:spcBef>
              <a:spcAft>
                <a:spcPts val="0"/>
              </a:spcAft>
              <a:buClr>
                <a:srgbClr val="05124C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5124C"/>
                </a:solidFill>
              </a:rPr>
              <a:t>Quantum computing</a:t>
            </a:r>
            <a:endParaRPr dirty="0"/>
          </a:p>
          <a:p>
            <a:pPr marL="742939" lvl="1" indent="-342900" algn="l" rtl="0">
              <a:spcBef>
                <a:spcPts val="400"/>
              </a:spcBef>
              <a:spcAft>
                <a:spcPts val="0"/>
              </a:spcAft>
              <a:buClr>
                <a:srgbClr val="05124C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5124C"/>
                </a:solidFill>
              </a:rPr>
              <a:t>3D printing everything</a:t>
            </a:r>
            <a:endParaRPr dirty="0"/>
          </a:p>
          <a:p>
            <a:pPr marL="742939" lvl="1" indent="-342900" algn="l" rtl="0">
              <a:spcBef>
                <a:spcPts val="400"/>
              </a:spcBef>
              <a:spcAft>
                <a:spcPts val="0"/>
              </a:spcAft>
              <a:buClr>
                <a:srgbClr val="05124C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5124C"/>
                </a:solidFill>
              </a:rPr>
              <a:t>Digital privacy, trust, ethics debate</a:t>
            </a:r>
          </a:p>
          <a:p>
            <a:pPr marL="742939" lvl="1" indent="-342900" algn="l" rtl="0">
              <a:spcBef>
                <a:spcPts val="400"/>
              </a:spcBef>
              <a:spcAft>
                <a:spcPts val="0"/>
              </a:spcAft>
              <a:buClr>
                <a:srgbClr val="05124C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5124C"/>
                </a:solidFill>
              </a:rPr>
              <a:t>Gaming and e-entertainment</a:t>
            </a:r>
            <a:endParaRPr dirty="0"/>
          </a:p>
          <a:p>
            <a:pPr marL="742939" lvl="1" indent="-342900" algn="l" rtl="0">
              <a:spcBef>
                <a:spcPts val="400"/>
              </a:spcBef>
              <a:spcAft>
                <a:spcPts val="0"/>
              </a:spcAft>
              <a:buClr>
                <a:srgbClr val="05124C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5124C"/>
                </a:solidFill>
              </a:rPr>
              <a:t>Cybersecurity</a:t>
            </a:r>
            <a:endParaRPr dirty="0"/>
          </a:p>
          <a:p>
            <a:pPr marL="742939" lvl="1" indent="-342900" algn="l" rtl="0">
              <a:spcBef>
                <a:spcPts val="400"/>
              </a:spcBef>
              <a:spcAft>
                <a:spcPts val="0"/>
              </a:spcAft>
              <a:buClr>
                <a:srgbClr val="05124C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5124C"/>
                </a:solidFill>
              </a:rPr>
              <a:t>Health &amp; precision medicine</a:t>
            </a:r>
          </a:p>
          <a:p>
            <a:pPr marL="742939" lvl="1" indent="-342900" algn="l" rtl="0">
              <a:spcBef>
                <a:spcPts val="400"/>
              </a:spcBef>
              <a:spcAft>
                <a:spcPts val="0"/>
              </a:spcAft>
              <a:buClr>
                <a:srgbClr val="05124C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5124C"/>
                </a:solidFill>
              </a:rPr>
              <a:t>and more!</a:t>
            </a:r>
            <a:endParaRPr dirty="0"/>
          </a:p>
        </p:txBody>
      </p:sp>
      <p:sp>
        <p:nvSpPr>
          <p:cNvPr id="982" name="Google Shape;982;p57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3999" cy="75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05124C"/>
                </a:solidFill>
              </a:rPr>
              <a:t>Join Us for More Great Content in 2023</a:t>
            </a:r>
            <a:endParaRPr/>
          </a:p>
        </p:txBody>
      </p:sp>
      <p:sp>
        <p:nvSpPr>
          <p:cNvPr id="983" name="Google Shape;983;p57"/>
          <p:cNvSpPr txBox="1"/>
          <p:nvPr/>
        </p:nvSpPr>
        <p:spPr>
          <a:xfrm>
            <a:off x="5235570" y="2655095"/>
            <a:ext cx="33528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  <a:t>Plus: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  <a:t>New podcast episodes </a:t>
            </a:r>
            <a:r>
              <a:rPr lang="en-US" sz="2000" b="1" dirty="0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  <a:t>now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  <a:t>In-person meetups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  <a:t>Online book discussions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988;p59" descr="Image result for youtube ic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7290" y="1221581"/>
            <a:ext cx="2002947" cy="2002947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59"/>
          <p:cNvSpPr txBox="1">
            <a:spLocks noGrp="1"/>
          </p:cNvSpPr>
          <p:nvPr>
            <p:ph type="title"/>
          </p:nvPr>
        </p:nvSpPr>
        <p:spPr>
          <a:xfrm>
            <a:off x="457200" y="1347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ts val="4400"/>
              <a:buFont typeface="Calibri"/>
              <a:buNone/>
            </a:pPr>
            <a:r>
              <a:rPr lang="en-US">
                <a:solidFill>
                  <a:srgbClr val="05124C"/>
                </a:solidFill>
              </a:rPr>
              <a:t>Join us to learn, share, discuss!!</a:t>
            </a:r>
            <a:endParaRPr/>
          </a:p>
        </p:txBody>
      </p:sp>
      <p:pic>
        <p:nvPicPr>
          <p:cNvPr id="991" name="Google Shape;991;p59" descr="imgres.pn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931" y="1562384"/>
            <a:ext cx="1370301" cy="1305815"/>
          </a:xfrm>
          <a:prstGeom prst="rect">
            <a:avLst/>
          </a:prstGeom>
          <a:noFill/>
          <a:ln>
            <a:noFill/>
          </a:ln>
        </p:spPr>
      </p:pic>
      <p:sp>
        <p:nvSpPr>
          <p:cNvPr id="992" name="Google Shape;992;p59"/>
          <p:cNvSpPr txBox="1"/>
          <p:nvPr/>
        </p:nvSpPr>
        <p:spPr>
          <a:xfrm>
            <a:off x="138448" y="3467708"/>
            <a:ext cx="886710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67500" lnSpcReduction="200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ct val="100000"/>
              <a:buFont typeface="Calibri"/>
              <a:buNone/>
            </a:pPr>
            <a:r>
              <a:rPr lang="en-US" sz="4400" b="1" i="1" dirty="0">
                <a:solidFill>
                  <a:srgbClr val="05124C"/>
                </a:solidFill>
                <a:latin typeface="Calibri"/>
                <a:ea typeface="Calibri"/>
                <a:cs typeface="Calibri"/>
                <a:sym typeface="Calibri"/>
              </a:rPr>
              <a:t>Please share the upcoming events with your friends and colleagues!</a:t>
            </a:r>
            <a:endParaRPr dirty="0"/>
          </a:p>
        </p:txBody>
      </p:sp>
      <p:pic>
        <p:nvPicPr>
          <p:cNvPr id="994" name="Google Shape;994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43646" y="1545598"/>
            <a:ext cx="1305816" cy="1305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twitter x icon from about.twitter.com">
            <a:extLst>
              <a:ext uri="{FF2B5EF4-FFF2-40B4-BE49-F238E27FC236}">
                <a16:creationId xmlns:a16="http://schemas.microsoft.com/office/drawing/2014/main" id="{69DDE54B-C2B0-A663-B9FE-F96BF8A15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779" y="1578800"/>
            <a:ext cx="1288511" cy="128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reads App icon PNG and SVG Vector Free Download">
            <a:extLst>
              <a:ext uri="{FF2B5EF4-FFF2-40B4-BE49-F238E27FC236}">
                <a16:creationId xmlns:a16="http://schemas.microsoft.com/office/drawing/2014/main" id="{F0881E58-76EE-8712-484A-FB2E29EF2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092" y="1545598"/>
            <a:ext cx="1305816" cy="130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6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Austin Forum Team!</a:t>
            </a:r>
            <a:endParaRPr/>
          </a:p>
        </p:txBody>
      </p:sp>
      <p:pic>
        <p:nvPicPr>
          <p:cNvPr id="420" name="Google Shape;420;p4" descr="Jay Boisseau | Austin Forum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0" y="1422956"/>
            <a:ext cx="1456144" cy="145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" descr="John Lockman | Austin Forum "/>
          <p:cNvPicPr preferRelativeResize="0"/>
          <p:nvPr/>
        </p:nvPicPr>
        <p:blipFill rotWithShape="1">
          <a:blip r:embed="rId4">
            <a:alphaModFix/>
          </a:blip>
          <a:srcRect r="4418"/>
          <a:stretch/>
        </p:blipFill>
        <p:spPr>
          <a:xfrm>
            <a:off x="3055843" y="1390879"/>
            <a:ext cx="1432663" cy="1488222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4"/>
          <p:cNvSpPr txBox="1"/>
          <p:nvPr/>
        </p:nvSpPr>
        <p:spPr>
          <a:xfrm>
            <a:off x="3073751" y="2842913"/>
            <a:ext cx="151515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John Lockman</a:t>
            </a:r>
            <a:b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 Director</a:t>
            </a:r>
            <a:endParaRPr sz="1200" dirty="0"/>
          </a:p>
        </p:txBody>
      </p:sp>
      <p:sp>
        <p:nvSpPr>
          <p:cNvPr id="425" name="Google Shape;425;p4"/>
          <p:cNvSpPr txBox="1"/>
          <p:nvPr/>
        </p:nvSpPr>
        <p:spPr>
          <a:xfrm>
            <a:off x="-212751" y="2908894"/>
            <a:ext cx="18878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Jay Boisseau</a:t>
            </a:r>
            <a:endParaRPr sz="18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</a:t>
            </a:r>
            <a:endParaRPr sz="1100" dirty="0"/>
          </a:p>
        </p:txBody>
      </p:sp>
      <p:pic>
        <p:nvPicPr>
          <p:cNvPr id="426" name="Google Shape;426;p4" descr="Jay Boisseau Vizias CE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5251" y="1367619"/>
            <a:ext cx="1363055" cy="151148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"/>
          <p:cNvSpPr txBox="1"/>
          <p:nvPr/>
        </p:nvSpPr>
        <p:spPr>
          <a:xfrm>
            <a:off x="4488506" y="2842913"/>
            <a:ext cx="18561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 Garza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Web/UX Designer</a:t>
            </a:r>
            <a:endParaRPr sz="1100" dirty="0"/>
          </a:p>
        </p:txBody>
      </p:sp>
      <p:sp>
        <p:nvSpPr>
          <p:cNvPr id="428" name="Google Shape;428;p4"/>
          <p:cNvSpPr txBox="1"/>
          <p:nvPr/>
        </p:nvSpPr>
        <p:spPr>
          <a:xfrm>
            <a:off x="1516413" y="2876816"/>
            <a:ext cx="15680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Allison Warner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Logistics</a:t>
            </a:r>
            <a:endParaRPr sz="1100" dirty="0"/>
          </a:p>
        </p:txBody>
      </p:sp>
      <p:pic>
        <p:nvPicPr>
          <p:cNvPr id="429" name="Google Shape;42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8246" y="1390878"/>
            <a:ext cx="1235002" cy="148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Julie Tomlin | LinkedIn">
            <a:extLst>
              <a:ext uri="{FF2B5EF4-FFF2-40B4-BE49-F238E27FC236}">
                <a16:creationId xmlns:a16="http://schemas.microsoft.com/office/drawing/2014/main" id="{DAEF4A60-A553-3DBA-6E53-6D5E4D253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5" r="8345"/>
          <a:stretch/>
        </p:blipFill>
        <p:spPr bwMode="auto">
          <a:xfrm>
            <a:off x="6196246" y="1365336"/>
            <a:ext cx="1420378" cy="150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27;p4">
            <a:extLst>
              <a:ext uri="{FF2B5EF4-FFF2-40B4-BE49-F238E27FC236}">
                <a16:creationId xmlns:a16="http://schemas.microsoft.com/office/drawing/2014/main" id="{017F29B4-BD9F-9534-6961-4C9ED715675C}"/>
              </a:ext>
            </a:extLst>
          </p:cNvPr>
          <p:cNvSpPr txBox="1"/>
          <p:nvPr/>
        </p:nvSpPr>
        <p:spPr>
          <a:xfrm>
            <a:off x="6038306" y="2842913"/>
            <a:ext cx="18561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Julie Tomlin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perations</a:t>
            </a:r>
            <a:endParaRPr sz="1100" dirty="0"/>
          </a:p>
        </p:txBody>
      </p:sp>
      <p:pic>
        <p:nvPicPr>
          <p:cNvPr id="2052" name="Picture 4" descr="Profile photo of Kenya Caines">
            <a:extLst>
              <a:ext uri="{FF2B5EF4-FFF2-40B4-BE49-F238E27FC236}">
                <a16:creationId xmlns:a16="http://schemas.microsoft.com/office/drawing/2014/main" id="{71D487AB-F861-4017-EE59-5E661B702A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-8158"/>
          <a:stretch/>
        </p:blipFill>
        <p:spPr bwMode="auto">
          <a:xfrm>
            <a:off x="7849377" y="1365336"/>
            <a:ext cx="1420379" cy="150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27;p4">
            <a:extLst>
              <a:ext uri="{FF2B5EF4-FFF2-40B4-BE49-F238E27FC236}">
                <a16:creationId xmlns:a16="http://schemas.microsoft.com/office/drawing/2014/main" id="{1B2B06DD-1C9A-89AF-9DC4-88AD179C7B8B}"/>
              </a:ext>
            </a:extLst>
          </p:cNvPr>
          <p:cNvSpPr txBox="1"/>
          <p:nvPr/>
        </p:nvSpPr>
        <p:spPr>
          <a:xfrm>
            <a:off x="7588202" y="2876815"/>
            <a:ext cx="18561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Kenya Caines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Communications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254380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"/>
          <p:cNvSpPr txBox="1">
            <a:spLocks noGrp="1"/>
          </p:cNvSpPr>
          <p:nvPr>
            <p:ph type="title"/>
          </p:nvPr>
        </p:nvSpPr>
        <p:spPr>
          <a:xfrm>
            <a:off x="0" y="12819"/>
            <a:ext cx="9144000" cy="75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05124C"/>
                </a:solidFill>
              </a:rPr>
              <a:t>Our Annual Partners Make This Possible!</a:t>
            </a:r>
            <a:endParaRPr sz="3600"/>
          </a:p>
        </p:txBody>
      </p:sp>
      <p:pic>
        <p:nvPicPr>
          <p:cNvPr id="436" name="Google Shape;43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2889" y="3147284"/>
            <a:ext cx="1923546" cy="50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7665" y="1028743"/>
            <a:ext cx="1231428" cy="37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591" y="1854266"/>
            <a:ext cx="1664288" cy="105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20094" y="1588594"/>
            <a:ext cx="1454273" cy="145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42349" y="599251"/>
            <a:ext cx="1239780" cy="123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8214" y="1009550"/>
            <a:ext cx="1653786" cy="39529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"/>
          <p:cNvSpPr/>
          <p:nvPr/>
        </p:nvSpPr>
        <p:spPr>
          <a:xfrm>
            <a:off x="4520884" y="262490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5" descr="Pictur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4239" y="1769031"/>
            <a:ext cx="1239780" cy="109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" descr="Pictur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72240" y="3078297"/>
            <a:ext cx="1706452" cy="83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31874" y="2966521"/>
            <a:ext cx="2441015" cy="94546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"/>
          <p:cNvSpPr txBox="1"/>
          <p:nvPr/>
        </p:nvSpPr>
        <p:spPr>
          <a:xfrm>
            <a:off x="794273" y="4024014"/>
            <a:ext cx="77580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Please contact us if you want to become an annual partner!</a:t>
            </a:r>
            <a:endParaRPr/>
          </a:p>
        </p:txBody>
      </p:sp>
      <p:pic>
        <p:nvPicPr>
          <p:cNvPr id="447" name="Google Shape;447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34839" y="1627716"/>
            <a:ext cx="1297273" cy="129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6393" y="1102028"/>
            <a:ext cx="2177467" cy="24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" descr="Events | Capital Factory - Accelerator, Coworking &amp; Office Spac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33267" y="2966521"/>
            <a:ext cx="1076935" cy="10254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43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9D8D-EB29-B756-2898-927AB483D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And to Applied Intelligence Live!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EA5BE-B978-B957-274B-BDAED9AF76C6}"/>
              </a:ext>
            </a:extLst>
          </p:cNvPr>
          <p:cNvSpPr txBox="1"/>
          <p:nvPr/>
        </p:nvSpPr>
        <p:spPr>
          <a:xfrm>
            <a:off x="2795452" y="4047852"/>
            <a:ext cx="427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https://</a:t>
            </a:r>
            <a:r>
              <a:rPr lang="en-US" sz="2000" dirty="0" err="1"/>
              <a:t>austin.appliedintelligence.live</a:t>
            </a:r>
            <a:endParaRPr lang="en-US" sz="2000" dirty="0"/>
          </a:p>
        </p:txBody>
      </p:sp>
      <p:sp>
        <p:nvSpPr>
          <p:cNvPr id="6" name="AutoShape 8">
            <a:extLst>
              <a:ext uri="{FF2B5EF4-FFF2-40B4-BE49-F238E27FC236}">
                <a16:creationId xmlns:a16="http://schemas.microsoft.com/office/drawing/2014/main" id="{7A3D59CD-1C36-EFC0-C191-0D71DA5D9D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511C6A-FD1F-F44D-054B-2294A7DFB8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0" t="14584" r="3880" b="40738"/>
          <a:stretch/>
        </p:blipFill>
        <p:spPr>
          <a:xfrm>
            <a:off x="175233" y="1123406"/>
            <a:ext cx="8687553" cy="2821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DBDB42-DD13-CFE8-B477-27680587E2E8}"/>
              </a:ext>
            </a:extLst>
          </p:cNvPr>
          <p:cNvSpPr txBox="1"/>
          <p:nvPr/>
        </p:nvSpPr>
        <p:spPr>
          <a:xfrm>
            <a:off x="5584324" y="1123406"/>
            <a:ext cx="3278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AFEXPO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– 100% off Expo</a:t>
            </a:r>
          </a:p>
          <a:p>
            <a:pPr algn="l"/>
            <a:r>
              <a:rPr lang="en-US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AF25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– 25% off Delegate</a:t>
            </a:r>
          </a:p>
        </p:txBody>
      </p:sp>
    </p:spTree>
    <p:extLst>
      <p:ext uri="{BB962C8B-B14F-4D97-AF65-F5344CB8AC3E}">
        <p14:creationId xmlns:p14="http://schemas.microsoft.com/office/powerpoint/2010/main" val="3662398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C2850-CF4F-F2F2-C6FF-ABFAC9C2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 to our event sponsor, Abilitie!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ACE7C-A49E-6AA0-C9BC-25B8A9A6A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70" y="573346"/>
            <a:ext cx="5521960" cy="3000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3BAF2A-FE13-99C2-5FA6-8ADF7B124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330" y="756226"/>
            <a:ext cx="3709670" cy="3709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A65967-4060-2259-F663-0717B152E8F5}"/>
              </a:ext>
            </a:extLst>
          </p:cNvPr>
          <p:cNvSpPr txBox="1"/>
          <p:nvPr/>
        </p:nvSpPr>
        <p:spPr>
          <a:xfrm>
            <a:off x="694690" y="3549174"/>
            <a:ext cx="4739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Helvetica" pitchFamily="2" charset="0"/>
              </a:rPr>
              <a:t>https://invitedmba.com/apply/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715C81-1018-F4FB-BA11-5597BEB84BFC}"/>
              </a:ext>
            </a:extLst>
          </p:cNvPr>
          <p:cNvSpPr txBox="1"/>
          <p:nvPr/>
        </p:nvSpPr>
        <p:spPr>
          <a:xfrm>
            <a:off x="4638" y="4048720"/>
            <a:ext cx="5429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Code FORUM23 for $200, and first AF applicant is FREE!</a:t>
            </a:r>
          </a:p>
        </p:txBody>
      </p:sp>
    </p:spTree>
    <p:extLst>
      <p:ext uri="{BB962C8B-B14F-4D97-AF65-F5344CB8AC3E}">
        <p14:creationId xmlns:p14="http://schemas.microsoft.com/office/powerpoint/2010/main" val="3171549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75">
            <a:extLst>
              <a:ext uri="{FF2B5EF4-FFF2-40B4-BE49-F238E27FC236}">
                <a16:creationId xmlns:a16="http://schemas.microsoft.com/office/drawing/2014/main" id="{7B22FD67-7AE0-9A47-9764-C1A905B1C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74851"/>
          </a:xfrm>
        </p:spPr>
        <p:txBody>
          <a:bodyPr>
            <a:noAutofit/>
          </a:bodyPr>
          <a:lstStyle/>
          <a:p>
            <a:r>
              <a:rPr lang="en-US" sz="3600" b="1" i="1" dirty="0"/>
              <a:t>Q: What is the best thing you learned tonight?</a:t>
            </a:r>
            <a:br>
              <a:rPr lang="en-US" sz="2800" dirty="0"/>
            </a:br>
            <a:r>
              <a:rPr lang="en-US" sz="2800" dirty="0"/>
              <a:t>(30 seconds)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75F915-C21C-1845-860A-2E0C1DB8B417}"/>
              </a:ext>
            </a:extLst>
          </p:cNvPr>
          <p:cNvSpPr txBox="1"/>
          <p:nvPr/>
        </p:nvSpPr>
        <p:spPr>
          <a:xfrm>
            <a:off x="240632" y="151038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372023-4E2B-F749-B2A2-9609FA589228}"/>
              </a:ext>
            </a:extLst>
          </p:cNvPr>
          <p:cNvSpPr txBox="1"/>
          <p:nvPr/>
        </p:nvSpPr>
        <p:spPr>
          <a:xfrm>
            <a:off x="843817" y="151729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D3ADC6-48FE-4446-A897-4324B36A7728}"/>
              </a:ext>
            </a:extLst>
          </p:cNvPr>
          <p:cNvSpPr txBox="1"/>
          <p:nvPr/>
        </p:nvSpPr>
        <p:spPr>
          <a:xfrm>
            <a:off x="1447002" y="151038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6A27A62-339B-744C-B685-EDA794F626B5}"/>
              </a:ext>
            </a:extLst>
          </p:cNvPr>
          <p:cNvSpPr txBox="1"/>
          <p:nvPr/>
        </p:nvSpPr>
        <p:spPr>
          <a:xfrm>
            <a:off x="2050187" y="151038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A770B1-C2DC-B84B-84C9-1C63BC69E419}"/>
              </a:ext>
            </a:extLst>
          </p:cNvPr>
          <p:cNvSpPr txBox="1"/>
          <p:nvPr/>
        </p:nvSpPr>
        <p:spPr>
          <a:xfrm>
            <a:off x="2653372" y="151038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63880DB-C67C-8840-A676-359571F67929}"/>
              </a:ext>
            </a:extLst>
          </p:cNvPr>
          <p:cNvSpPr txBox="1"/>
          <p:nvPr/>
        </p:nvSpPr>
        <p:spPr>
          <a:xfrm>
            <a:off x="3253356" y="150347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CC1385B-7C77-9141-9DAC-6209BE7D15D5}"/>
              </a:ext>
            </a:extLst>
          </p:cNvPr>
          <p:cNvSpPr txBox="1"/>
          <p:nvPr/>
        </p:nvSpPr>
        <p:spPr>
          <a:xfrm>
            <a:off x="3850150" y="151729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BC29E8F-8A49-6C4E-9F00-2BE007D1DBC2}"/>
              </a:ext>
            </a:extLst>
          </p:cNvPr>
          <p:cNvSpPr txBox="1"/>
          <p:nvPr/>
        </p:nvSpPr>
        <p:spPr>
          <a:xfrm>
            <a:off x="5062911" y="150347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7D90A99-27D3-2748-8F64-34D918BC990F}"/>
              </a:ext>
            </a:extLst>
          </p:cNvPr>
          <p:cNvSpPr txBox="1"/>
          <p:nvPr/>
        </p:nvSpPr>
        <p:spPr>
          <a:xfrm>
            <a:off x="5666096" y="1503471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74AE2BE-D5E3-7C43-B0EC-FAD4F93A796E}"/>
              </a:ext>
            </a:extLst>
          </p:cNvPr>
          <p:cNvSpPr txBox="1"/>
          <p:nvPr/>
        </p:nvSpPr>
        <p:spPr>
          <a:xfrm>
            <a:off x="1447002" y="260606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11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CE450B-F346-D04F-A08E-119BBCE23E79}"/>
              </a:ext>
            </a:extLst>
          </p:cNvPr>
          <p:cNvSpPr txBox="1"/>
          <p:nvPr/>
        </p:nvSpPr>
        <p:spPr>
          <a:xfrm>
            <a:off x="2050187" y="261297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3D1DF00-B3C6-764C-80C8-FDEB8341B1E8}"/>
              </a:ext>
            </a:extLst>
          </p:cNvPr>
          <p:cNvSpPr txBox="1"/>
          <p:nvPr/>
        </p:nvSpPr>
        <p:spPr>
          <a:xfrm>
            <a:off x="2653372" y="260606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D65F5C-D6E1-7A45-BBAB-2B0CCF46CF08}"/>
              </a:ext>
            </a:extLst>
          </p:cNvPr>
          <p:cNvSpPr txBox="1"/>
          <p:nvPr/>
        </p:nvSpPr>
        <p:spPr>
          <a:xfrm>
            <a:off x="3256557" y="260606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F73B1F-B3D0-6243-A2ED-7983EE10D260}"/>
              </a:ext>
            </a:extLst>
          </p:cNvPr>
          <p:cNvSpPr txBox="1"/>
          <p:nvPr/>
        </p:nvSpPr>
        <p:spPr>
          <a:xfrm>
            <a:off x="3859742" y="260606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2AA87BB-C957-A447-9E8D-CE04FD3C754C}"/>
              </a:ext>
            </a:extLst>
          </p:cNvPr>
          <p:cNvSpPr txBox="1"/>
          <p:nvPr/>
        </p:nvSpPr>
        <p:spPr>
          <a:xfrm>
            <a:off x="4459726" y="259915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FDBDE3D-5DA2-2740-BD9F-B1365A5A9AF8}"/>
              </a:ext>
            </a:extLst>
          </p:cNvPr>
          <p:cNvSpPr txBox="1"/>
          <p:nvPr/>
        </p:nvSpPr>
        <p:spPr>
          <a:xfrm>
            <a:off x="5062911" y="260606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F5149D-01AC-2B4A-850A-9083D3365299}"/>
              </a:ext>
            </a:extLst>
          </p:cNvPr>
          <p:cNvSpPr txBox="1"/>
          <p:nvPr/>
        </p:nvSpPr>
        <p:spPr>
          <a:xfrm>
            <a:off x="5666096" y="259915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E637A2E-2EFD-994E-964C-7C2E473FC538}"/>
              </a:ext>
            </a:extLst>
          </p:cNvPr>
          <p:cNvSpPr txBox="1"/>
          <p:nvPr/>
        </p:nvSpPr>
        <p:spPr>
          <a:xfrm>
            <a:off x="6269281" y="259915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19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7E0C7DD-6C29-4745-A179-4D1E5FAD4D9A}"/>
              </a:ext>
            </a:extLst>
          </p:cNvPr>
          <p:cNvSpPr txBox="1"/>
          <p:nvPr/>
        </p:nvSpPr>
        <p:spPr>
          <a:xfrm>
            <a:off x="6872466" y="2599152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9E37ACB-6BEB-7649-8B9D-C363A852383B}"/>
              </a:ext>
            </a:extLst>
          </p:cNvPr>
          <p:cNvSpPr txBox="1"/>
          <p:nvPr/>
        </p:nvSpPr>
        <p:spPr>
          <a:xfrm>
            <a:off x="2653372" y="363016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B1F5120-6015-AB44-BD89-3062045020A2}"/>
              </a:ext>
            </a:extLst>
          </p:cNvPr>
          <p:cNvSpPr txBox="1"/>
          <p:nvPr/>
        </p:nvSpPr>
        <p:spPr>
          <a:xfrm>
            <a:off x="3256557" y="363707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C212E4E-1856-4740-9516-D5CB92DAD431}"/>
              </a:ext>
            </a:extLst>
          </p:cNvPr>
          <p:cNvSpPr txBox="1"/>
          <p:nvPr/>
        </p:nvSpPr>
        <p:spPr>
          <a:xfrm>
            <a:off x="3859742" y="363016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6E3DF50-01C8-4E4D-A0AC-631B13B1DA05}"/>
              </a:ext>
            </a:extLst>
          </p:cNvPr>
          <p:cNvSpPr txBox="1"/>
          <p:nvPr/>
        </p:nvSpPr>
        <p:spPr>
          <a:xfrm>
            <a:off x="4462927" y="363016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C8EA147-63C8-4247-B6A2-C38DC5FB12AD}"/>
              </a:ext>
            </a:extLst>
          </p:cNvPr>
          <p:cNvSpPr txBox="1"/>
          <p:nvPr/>
        </p:nvSpPr>
        <p:spPr>
          <a:xfrm>
            <a:off x="5066112" y="363016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2EC77E4-2B76-B74C-9A29-0069641C167F}"/>
              </a:ext>
            </a:extLst>
          </p:cNvPr>
          <p:cNvSpPr txBox="1"/>
          <p:nvPr/>
        </p:nvSpPr>
        <p:spPr>
          <a:xfrm>
            <a:off x="5666096" y="362325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F4ED2E3-6F64-6E4F-A07D-31C49DBD203F}"/>
              </a:ext>
            </a:extLst>
          </p:cNvPr>
          <p:cNvSpPr txBox="1"/>
          <p:nvPr/>
        </p:nvSpPr>
        <p:spPr>
          <a:xfrm>
            <a:off x="6269281" y="363016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27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93BBCC3-7774-A445-931D-CC5342ABAC61}"/>
              </a:ext>
            </a:extLst>
          </p:cNvPr>
          <p:cNvSpPr txBox="1"/>
          <p:nvPr/>
        </p:nvSpPr>
        <p:spPr>
          <a:xfrm>
            <a:off x="6872466" y="362325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87EDEBC-EACE-8A44-AA36-2CAEFDC8C3B5}"/>
              </a:ext>
            </a:extLst>
          </p:cNvPr>
          <p:cNvSpPr txBox="1"/>
          <p:nvPr/>
        </p:nvSpPr>
        <p:spPr>
          <a:xfrm>
            <a:off x="7475651" y="362325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71E1E9E-0DF4-6F46-8E92-1D403A0773D2}"/>
              </a:ext>
            </a:extLst>
          </p:cNvPr>
          <p:cNvSpPr txBox="1"/>
          <p:nvPr/>
        </p:nvSpPr>
        <p:spPr>
          <a:xfrm>
            <a:off x="8078836" y="3623253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30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E44356B-B2FC-CD4E-8E03-01568D3A174D}"/>
              </a:ext>
            </a:extLst>
          </p:cNvPr>
          <p:cNvSpPr txBox="1"/>
          <p:nvPr/>
        </p:nvSpPr>
        <p:spPr>
          <a:xfrm>
            <a:off x="4462927" y="1503470"/>
            <a:ext cx="818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8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ACC98D03-AE0E-3D45-A1EB-E25D6A59A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004" y="3621423"/>
            <a:ext cx="663809" cy="66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7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5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Networking is back! Join us at BD Riley’s</a:t>
            </a:r>
            <a:endParaRPr dirty="0"/>
          </a:p>
        </p:txBody>
      </p:sp>
      <p:sp>
        <p:nvSpPr>
          <p:cNvPr id="1001" name="Google Shape;1001;p60"/>
          <p:cNvSpPr txBox="1"/>
          <p:nvPr/>
        </p:nvSpPr>
        <p:spPr>
          <a:xfrm>
            <a:off x="1084217" y="3886361"/>
            <a:ext cx="70147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KEEP YOUR NAMETAGS FOR A FREE DRINK!</a:t>
            </a:r>
            <a:endParaRPr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363CF0C-C1FD-3801-8F42-DC7E5C38F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69" y="680701"/>
            <a:ext cx="5687060" cy="31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"/>
          <p:cNvSpPr txBox="1"/>
          <p:nvPr/>
        </p:nvSpPr>
        <p:spPr>
          <a:xfrm>
            <a:off x="6274254" y="1626711"/>
            <a:ext cx="2869746" cy="192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-793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800" b="1" dirty="0">
                <a:latin typeface="Calibri"/>
                <a:ea typeface="Calibri"/>
                <a:cs typeface="Calibri"/>
              </a:rPr>
              <a:t>Global Energy Trends &amp; Transitions</a:t>
            </a:r>
            <a:endParaRPr sz="2800" b="1" dirty="0">
              <a:latin typeface="Calibri"/>
              <a:ea typeface="Calibri"/>
              <a:cs typeface="Calibri"/>
            </a:endParaRPr>
          </a:p>
          <a:p>
            <a:pPr marL="12700" marR="5080" lvl="0" indent="-7937" algn="ctr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 31, 2023</a:t>
            </a:r>
            <a:endParaRPr sz="1600" dirty="0"/>
          </a:p>
        </p:txBody>
      </p:sp>
      <p:pic>
        <p:nvPicPr>
          <p:cNvPr id="1026" name="Picture 2" descr="food tech 2018 | Austin Forum ">
            <a:extLst>
              <a:ext uri="{FF2B5EF4-FFF2-40B4-BE49-F238E27FC236}">
                <a16:creationId xmlns:a16="http://schemas.microsoft.com/office/drawing/2014/main" id="{D5CAC724-BB88-3AF5-D30D-83272D59E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769"/>
            <a:ext cx="6135461" cy="381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6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5124C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8" name="Google Shape;1008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4354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493B-260F-0812-63B8-E4C609383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 to our awesome hosts!</a:t>
            </a:r>
          </a:p>
        </p:txBody>
      </p:sp>
      <p:pic>
        <p:nvPicPr>
          <p:cNvPr id="6146" name="Picture 2" descr="Media Kit">
            <a:extLst>
              <a:ext uri="{FF2B5EF4-FFF2-40B4-BE49-F238E27FC236}">
                <a16:creationId xmlns:a16="http://schemas.microsoft.com/office/drawing/2014/main" id="{C010AD8D-7B43-8CC7-0438-39F68431B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" y="1100576"/>
            <a:ext cx="5081905" cy="294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733CE4-07B3-FBAF-C12E-FF312CD7C56B}"/>
              </a:ext>
            </a:extLst>
          </p:cNvPr>
          <p:cNvSpPr txBox="1"/>
          <p:nvPr/>
        </p:nvSpPr>
        <p:spPr>
          <a:xfrm>
            <a:off x="5828593" y="1448364"/>
            <a:ext cx="31213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/>
              <a:t>Special thanks to: </a:t>
            </a:r>
          </a:p>
          <a:p>
            <a:pPr algn="ctr"/>
            <a:r>
              <a:rPr lang="en-US" sz="2800" dirty="0"/>
              <a:t>Bobby Godsey</a:t>
            </a:r>
          </a:p>
          <a:p>
            <a:pPr algn="ctr"/>
            <a:r>
              <a:rPr lang="en-US" sz="2800" dirty="0"/>
              <a:t>Amy Atchley</a:t>
            </a:r>
          </a:p>
          <a:p>
            <a:pPr algn="ctr"/>
            <a:r>
              <a:rPr lang="en-US" sz="2800" dirty="0"/>
              <a:t>David Wright</a:t>
            </a:r>
          </a:p>
          <a:p>
            <a:pPr algn="ctr"/>
            <a:r>
              <a:rPr lang="en-US" sz="2800" dirty="0"/>
              <a:t>Marcus De Peña</a:t>
            </a:r>
          </a:p>
        </p:txBody>
      </p:sp>
    </p:spTree>
    <p:extLst>
      <p:ext uri="{BB962C8B-B14F-4D97-AF65-F5344CB8AC3E}">
        <p14:creationId xmlns:p14="http://schemas.microsoft.com/office/powerpoint/2010/main" val="2388600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"/>
          <p:cNvSpPr txBox="1">
            <a:spLocks noGrp="1"/>
          </p:cNvSpPr>
          <p:nvPr>
            <p:ph type="title"/>
          </p:nvPr>
        </p:nvSpPr>
        <p:spPr>
          <a:xfrm>
            <a:off x="0" y="12819"/>
            <a:ext cx="9144000" cy="75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5124C"/>
              </a:buClr>
              <a:buSzPts val="3600"/>
              <a:buFont typeface="Calibri"/>
              <a:buNone/>
            </a:pPr>
            <a:r>
              <a:rPr lang="en-US" sz="3600" b="1" dirty="0">
                <a:solidFill>
                  <a:srgbClr val="05124C"/>
                </a:solidFill>
              </a:rPr>
              <a:t>Our Partners Make Austin Forum Possible!</a:t>
            </a:r>
            <a:endParaRPr sz="3600" b="1" dirty="0"/>
          </a:p>
        </p:txBody>
      </p:sp>
      <p:pic>
        <p:nvPicPr>
          <p:cNvPr id="436" name="Google Shape;43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2889" y="3147284"/>
            <a:ext cx="1923546" cy="504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7665" y="1028743"/>
            <a:ext cx="1231428" cy="37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591" y="1854266"/>
            <a:ext cx="1664288" cy="105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20094" y="1588594"/>
            <a:ext cx="1454273" cy="145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42349" y="599251"/>
            <a:ext cx="1239780" cy="123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8214" y="1009550"/>
            <a:ext cx="1653786" cy="395295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"/>
          <p:cNvSpPr/>
          <p:nvPr/>
        </p:nvSpPr>
        <p:spPr>
          <a:xfrm>
            <a:off x="4520884" y="2624904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5" descr="Pictur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4239" y="1769031"/>
            <a:ext cx="1239780" cy="109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" descr="Pictur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72240" y="3078297"/>
            <a:ext cx="1706452" cy="83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31874" y="2966521"/>
            <a:ext cx="2441015" cy="945463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"/>
          <p:cNvSpPr txBox="1"/>
          <p:nvPr/>
        </p:nvSpPr>
        <p:spPr>
          <a:xfrm>
            <a:off x="794273" y="4024014"/>
            <a:ext cx="77580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Please contact us if you want to become an annual partner!</a:t>
            </a:r>
            <a:endParaRPr dirty="0"/>
          </a:p>
        </p:txBody>
      </p:sp>
      <p:pic>
        <p:nvPicPr>
          <p:cNvPr id="447" name="Google Shape;447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34839" y="1627716"/>
            <a:ext cx="1297273" cy="129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6393" y="1102028"/>
            <a:ext cx="2177467" cy="24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" descr="Events | Capital Factory - Accelerator, Coworking &amp; Office Space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33267" y="2966521"/>
            <a:ext cx="1076935" cy="1025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956B-0FD4-5555-74A4-06F09FDE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And so do our new Austin Forum Champions!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FDCCF-5586-20F8-3EB4-8309A8631BD3}"/>
              </a:ext>
            </a:extLst>
          </p:cNvPr>
          <p:cNvSpPr txBox="1"/>
          <p:nvPr/>
        </p:nvSpPr>
        <p:spPr>
          <a:xfrm>
            <a:off x="809897" y="970029"/>
            <a:ext cx="3145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Nancy Giordano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889B1-043C-93EE-C47B-D687F3886825}"/>
              </a:ext>
            </a:extLst>
          </p:cNvPr>
          <p:cNvSpPr txBox="1"/>
          <p:nvPr/>
        </p:nvSpPr>
        <p:spPr>
          <a:xfrm>
            <a:off x="5519940" y="1783742"/>
            <a:ext cx="1960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Roy Truitt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8F8A8-9F65-8A11-9C59-95A782F83330}"/>
              </a:ext>
            </a:extLst>
          </p:cNvPr>
          <p:cNvSpPr txBox="1"/>
          <p:nvPr/>
        </p:nvSpPr>
        <p:spPr>
          <a:xfrm>
            <a:off x="1173778" y="1783742"/>
            <a:ext cx="2417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Luke Wilson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C4E95-1B1C-BEDA-EB99-3A15D15E1202}"/>
              </a:ext>
            </a:extLst>
          </p:cNvPr>
          <p:cNvSpPr txBox="1"/>
          <p:nvPr/>
        </p:nvSpPr>
        <p:spPr>
          <a:xfrm>
            <a:off x="5040643" y="970029"/>
            <a:ext cx="2919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Kelley Knutson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0AFF4B-92D1-429E-1576-66B3CA38847A}"/>
              </a:ext>
            </a:extLst>
          </p:cNvPr>
          <p:cNvSpPr txBox="1"/>
          <p:nvPr/>
        </p:nvSpPr>
        <p:spPr>
          <a:xfrm>
            <a:off x="1708692" y="2774984"/>
            <a:ext cx="5979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en-US" sz="3600" b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And our Friends of the Forum!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8512B-6AEC-520D-1ED9-327D703ECB25}"/>
              </a:ext>
            </a:extLst>
          </p:cNvPr>
          <p:cNvSpPr txBox="1"/>
          <p:nvPr/>
        </p:nvSpPr>
        <p:spPr>
          <a:xfrm>
            <a:off x="1282783" y="3711805"/>
            <a:ext cx="230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Chris Van Loan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F020B9-5A27-CBE8-03F2-5F91B63057B5}"/>
              </a:ext>
            </a:extLst>
          </p:cNvPr>
          <p:cNvSpPr txBox="1"/>
          <p:nvPr/>
        </p:nvSpPr>
        <p:spPr>
          <a:xfrm>
            <a:off x="4844700" y="3711805"/>
            <a:ext cx="3573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Don &amp; Mary Kay Hanson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492A59-ED76-1A41-51EC-2B958FB24C3C}"/>
              </a:ext>
            </a:extLst>
          </p:cNvPr>
          <p:cNvCxnSpPr>
            <a:cxnSpLocks/>
          </p:cNvCxnSpPr>
          <p:nvPr/>
        </p:nvCxnSpPr>
        <p:spPr>
          <a:xfrm>
            <a:off x="809897" y="2619818"/>
            <a:ext cx="73935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613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956B-0FD4-5555-74A4-06F09FDE4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107"/>
            <a:ext cx="9144000" cy="756226"/>
          </a:xfrm>
        </p:spPr>
        <p:txBody>
          <a:bodyPr>
            <a:noAutofit/>
          </a:bodyPr>
          <a:lstStyle/>
          <a:p>
            <a:r>
              <a:rPr lang="en-US" sz="3600" b="1" dirty="0"/>
              <a:t>Become an Austin Forum Champion!</a:t>
            </a:r>
          </a:p>
        </p:txBody>
      </p:sp>
      <p:sp>
        <p:nvSpPr>
          <p:cNvPr id="4" name="Google Shape;463;p7">
            <a:extLst>
              <a:ext uri="{FF2B5EF4-FFF2-40B4-BE49-F238E27FC236}">
                <a16:creationId xmlns:a16="http://schemas.microsoft.com/office/drawing/2014/main" id="{46C57F2E-A937-57D9-4236-22ED739BA1A4}"/>
              </a:ext>
            </a:extLst>
          </p:cNvPr>
          <p:cNvSpPr txBox="1">
            <a:spLocks/>
          </p:cNvSpPr>
          <p:nvPr/>
        </p:nvSpPr>
        <p:spPr>
          <a:xfrm>
            <a:off x="4152122" y="869078"/>
            <a:ext cx="4680876" cy="362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ct val="100000"/>
            </a:pPr>
            <a:r>
              <a:rPr lang="en-US" sz="18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Donate any amount you wish </a:t>
            </a:r>
          </a:p>
          <a:p>
            <a:pPr>
              <a:buClr>
                <a:schemeClr val="dk1"/>
              </a:buClr>
              <a:buSzPct val="100000"/>
            </a:pPr>
            <a:r>
              <a:rPr lang="en-US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(minimum of $1000)</a:t>
            </a:r>
          </a:p>
          <a:p>
            <a:pPr>
              <a:buClr>
                <a:schemeClr val="dk1"/>
              </a:buClr>
              <a:buSzPct val="100000"/>
            </a:pPr>
            <a:endParaRPr lang="en-US" dirty="0">
              <a:solidFill>
                <a:srgbClr val="05124C"/>
              </a:solidFill>
              <a:latin typeface="Montserrat" pitchFamily="2" charset="77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124C"/>
                </a:solidFill>
                <a:latin typeface="Montserrat" pitchFamily="2" charset="77"/>
              </a:rPr>
              <a:t>Attend</a:t>
            </a:r>
            <a:r>
              <a:rPr lang="en-US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 the annual meeting &amp; VIP reception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05124C"/>
              </a:solidFill>
              <a:effectLst/>
              <a:latin typeface="Montserrat" pitchFamily="2" charset="77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124C"/>
                </a:solidFill>
                <a:latin typeface="Montserrat" pitchFamily="2" charset="77"/>
              </a:rPr>
              <a:t>O</a:t>
            </a:r>
            <a:r>
              <a:rPr lang="en-US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ffer input into programming topics, invited speakers, and events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05124C"/>
              </a:solidFill>
              <a:latin typeface="Montserrat" pitchFamily="2" charset="77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Get cool AF swag</a:t>
            </a:r>
          </a:p>
          <a:p>
            <a:pPr>
              <a:buClr>
                <a:schemeClr val="dk1"/>
              </a:buClr>
              <a:buSzPct val="100000"/>
            </a:pPr>
            <a:endParaRPr lang="en-US" b="0" i="0" u="none" strike="noStrike" dirty="0">
              <a:solidFill>
                <a:srgbClr val="05124C"/>
              </a:solidFill>
              <a:effectLst/>
              <a:latin typeface="Montserrat" pitchFamily="2" charset="77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Tax deductible!</a:t>
            </a:r>
          </a:p>
          <a:p>
            <a:pPr>
              <a:buClr>
                <a:schemeClr val="dk1"/>
              </a:buClr>
              <a:buSzPct val="100000"/>
            </a:pPr>
            <a:endParaRPr lang="en-US" dirty="0">
              <a:solidFill>
                <a:srgbClr val="05124C"/>
              </a:solidFill>
              <a:latin typeface="Montserrat" pitchFamily="2" charset="77"/>
            </a:endParaRPr>
          </a:p>
          <a:p>
            <a:pPr>
              <a:buClr>
                <a:schemeClr val="dk1"/>
              </a:buClr>
              <a:buSzPct val="100000"/>
            </a:pPr>
            <a:endParaRPr lang="en-US" dirty="0"/>
          </a:p>
        </p:txBody>
      </p:sp>
      <p:pic>
        <p:nvPicPr>
          <p:cNvPr id="19" name="Picture 18" descr="A person and person in superhero clothing&#10;&#10;Description automatically generated">
            <a:extLst>
              <a:ext uri="{FF2B5EF4-FFF2-40B4-BE49-F238E27FC236}">
                <a16:creationId xmlns:a16="http://schemas.microsoft.com/office/drawing/2014/main" id="{506060B1-6992-1982-25F9-B292A607C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83" y="869078"/>
            <a:ext cx="3013786" cy="279791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99D9DE-9493-9DB8-2B02-8C1727102655}"/>
              </a:ext>
            </a:extLst>
          </p:cNvPr>
          <p:cNvSpPr/>
          <p:nvPr/>
        </p:nvSpPr>
        <p:spPr>
          <a:xfrm>
            <a:off x="634609" y="3666997"/>
            <a:ext cx="3015526" cy="461665"/>
          </a:xfrm>
          <a:prstGeom prst="rect">
            <a:avLst/>
          </a:prstGeom>
          <a:solidFill>
            <a:srgbClr val="0512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DACDEA-C124-7260-BED2-9E593650CF5D}"/>
              </a:ext>
            </a:extLst>
          </p:cNvPr>
          <p:cNvSpPr txBox="1"/>
          <p:nvPr/>
        </p:nvSpPr>
        <p:spPr>
          <a:xfrm>
            <a:off x="597159" y="3666997"/>
            <a:ext cx="305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77"/>
              </a:rPr>
              <a:t>BE A CHAMPION!</a:t>
            </a:r>
          </a:p>
        </p:txBody>
      </p:sp>
      <p:pic>
        <p:nvPicPr>
          <p:cNvPr id="24" name="Picture 2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52002E7-6850-8E4C-9842-B7F88358B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959" y="2782581"/>
            <a:ext cx="1623600" cy="162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6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shirt with a white oval with a white oval on it&#10;&#10;Description automatically generated">
            <a:extLst>
              <a:ext uri="{FF2B5EF4-FFF2-40B4-BE49-F238E27FC236}">
                <a16:creationId xmlns:a16="http://schemas.microsoft.com/office/drawing/2014/main" id="{CE5AC424-5082-FEAE-1AB2-5AC5F30BC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698" y="1346053"/>
            <a:ext cx="2777801" cy="914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C7956B-0FD4-5555-74A4-06F09FDE4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107"/>
            <a:ext cx="9144000" cy="756226"/>
          </a:xfrm>
        </p:spPr>
        <p:txBody>
          <a:bodyPr>
            <a:noAutofit/>
          </a:bodyPr>
          <a:lstStyle/>
          <a:p>
            <a:r>
              <a:rPr lang="en-US" sz="3600" b="1" dirty="0"/>
              <a:t>Become an Austin Forum Friend!</a:t>
            </a:r>
          </a:p>
        </p:txBody>
      </p:sp>
      <p:sp>
        <p:nvSpPr>
          <p:cNvPr id="4" name="Google Shape;463;p7">
            <a:extLst>
              <a:ext uri="{FF2B5EF4-FFF2-40B4-BE49-F238E27FC236}">
                <a16:creationId xmlns:a16="http://schemas.microsoft.com/office/drawing/2014/main" id="{46C57F2E-A937-57D9-4236-22ED739BA1A4}"/>
              </a:ext>
            </a:extLst>
          </p:cNvPr>
          <p:cNvSpPr txBox="1">
            <a:spLocks/>
          </p:cNvSpPr>
          <p:nvPr/>
        </p:nvSpPr>
        <p:spPr>
          <a:xfrm>
            <a:off x="4152122" y="869078"/>
            <a:ext cx="4680876" cy="362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ct val="100000"/>
            </a:pPr>
            <a:r>
              <a:rPr lang="en-US" sz="1800" b="1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Donate any amount you wish </a:t>
            </a:r>
          </a:p>
          <a:p>
            <a:pPr>
              <a:buClr>
                <a:schemeClr val="dk1"/>
              </a:buClr>
              <a:buSzPct val="100000"/>
            </a:pPr>
            <a:r>
              <a:rPr lang="en-US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(minimum of $100)</a:t>
            </a:r>
          </a:p>
          <a:p>
            <a:pPr>
              <a:buClr>
                <a:schemeClr val="dk1"/>
              </a:buClr>
              <a:buSzPct val="100000"/>
            </a:pPr>
            <a:endParaRPr lang="en-US" dirty="0">
              <a:solidFill>
                <a:srgbClr val="05124C"/>
              </a:solidFill>
              <a:latin typeface="Montserrat" pitchFamily="2" charset="77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5124C"/>
                </a:solidFill>
                <a:effectLst/>
                <a:latin typeface="Montserrat" pitchFamily="2" charset="77"/>
              </a:rPr>
              <a:t>Get cool AF swag</a:t>
            </a:r>
          </a:p>
          <a:p>
            <a:pPr marL="285750" indent="-2857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solidFill>
                <a:srgbClr val="05124C"/>
              </a:solidFill>
              <a:latin typeface="Montserrat" pitchFamily="2" charset="77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124C"/>
                </a:solidFill>
                <a:latin typeface="Montserrat" pitchFamily="2" charset="77"/>
              </a:rPr>
              <a:t>Supports our programming</a:t>
            </a:r>
          </a:p>
          <a:p>
            <a:pPr>
              <a:buClr>
                <a:schemeClr val="dk1"/>
              </a:buClr>
              <a:buSzPct val="100000"/>
            </a:pPr>
            <a:r>
              <a:rPr lang="en-US" dirty="0">
                <a:solidFill>
                  <a:srgbClr val="05124C"/>
                </a:solidFill>
                <a:latin typeface="Montserrat" pitchFamily="2" charset="77"/>
              </a:rPr>
              <a:t>      which enables great topics, podcasts, and   </a:t>
            </a:r>
          </a:p>
          <a:p>
            <a:pPr>
              <a:buClr>
                <a:schemeClr val="dk1"/>
              </a:buClr>
              <a:buSzPct val="100000"/>
            </a:pPr>
            <a:r>
              <a:rPr lang="en-US" dirty="0">
                <a:solidFill>
                  <a:srgbClr val="05124C"/>
                </a:solidFill>
                <a:latin typeface="Montserrat" pitchFamily="2" charset="77"/>
              </a:rPr>
              <a:t>      meet-ups!</a:t>
            </a:r>
          </a:p>
          <a:p>
            <a:pPr>
              <a:buClr>
                <a:schemeClr val="dk1"/>
              </a:buClr>
              <a:buSzPct val="100000"/>
            </a:pPr>
            <a:endParaRPr lang="en-US" dirty="0">
              <a:solidFill>
                <a:srgbClr val="05124C"/>
              </a:solidFill>
              <a:latin typeface="Montserrat" pitchFamily="2" charset="77"/>
            </a:endParaRPr>
          </a:p>
          <a:p>
            <a:pPr marL="285750" indent="-285750"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124C"/>
                </a:solidFill>
                <a:latin typeface="Montserrat" pitchFamily="2" charset="77"/>
              </a:rPr>
              <a:t>Tax deductible!</a:t>
            </a:r>
          </a:p>
          <a:p>
            <a:pPr>
              <a:buClr>
                <a:schemeClr val="dk1"/>
              </a:buClr>
              <a:buSzPct val="100000"/>
            </a:pPr>
            <a:endParaRPr lang="en-US" b="0" i="0" u="none" strike="noStrike" dirty="0">
              <a:solidFill>
                <a:srgbClr val="05124C"/>
              </a:solidFill>
              <a:effectLst/>
              <a:latin typeface="Montserrat" pitchFamily="2" charset="77"/>
            </a:endParaRPr>
          </a:p>
          <a:p>
            <a:pPr>
              <a:buClr>
                <a:schemeClr val="dk1"/>
              </a:buClr>
              <a:buSzPct val="100000"/>
            </a:pPr>
            <a:endParaRPr lang="en-US" dirty="0">
              <a:solidFill>
                <a:srgbClr val="05124C"/>
              </a:solidFill>
              <a:latin typeface="Montserrat" pitchFamily="2" charset="77"/>
            </a:endParaRPr>
          </a:p>
          <a:p>
            <a:pPr>
              <a:buClr>
                <a:schemeClr val="dk1"/>
              </a:buClr>
              <a:buSzPct val="100000"/>
            </a:pP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99D9DE-9493-9DB8-2B02-8C1727102655}"/>
              </a:ext>
            </a:extLst>
          </p:cNvPr>
          <p:cNvSpPr/>
          <p:nvPr/>
        </p:nvSpPr>
        <p:spPr>
          <a:xfrm>
            <a:off x="634609" y="3666997"/>
            <a:ext cx="3015526" cy="461665"/>
          </a:xfrm>
          <a:prstGeom prst="rect">
            <a:avLst/>
          </a:prstGeom>
          <a:solidFill>
            <a:srgbClr val="0512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DACDEA-C124-7260-BED2-9E593650CF5D}"/>
              </a:ext>
            </a:extLst>
          </p:cNvPr>
          <p:cNvSpPr txBox="1"/>
          <p:nvPr/>
        </p:nvSpPr>
        <p:spPr>
          <a:xfrm>
            <a:off x="597159" y="3666997"/>
            <a:ext cx="3051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Montserrat Medium" pitchFamily="2" charset="77"/>
              </a:rPr>
              <a:t>BE A FRIEND!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AAEC7B4-DD3A-1E58-89DE-B1359F0BA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174" y="2682022"/>
            <a:ext cx="1648847" cy="1645361"/>
          </a:xfrm>
          <a:prstGeom prst="rect">
            <a:avLst/>
          </a:prstGeom>
        </p:spPr>
      </p:pic>
      <p:pic>
        <p:nvPicPr>
          <p:cNvPr id="13" name="Picture 12" descr="A group of hands holding up colorful letters&#10;&#10;Description automatically generated">
            <a:extLst>
              <a:ext uri="{FF2B5EF4-FFF2-40B4-BE49-F238E27FC236}">
                <a16:creationId xmlns:a16="http://schemas.microsoft.com/office/drawing/2014/main" id="{B2D281B7-7D73-A26D-0899-DE3CEB0A7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40" y="757149"/>
            <a:ext cx="3629748" cy="290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15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8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3999" cy="75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We have </a:t>
            </a:r>
            <a:r>
              <a:rPr lang="en-US" b="1"/>
              <a:t>6</a:t>
            </a:r>
            <a:r>
              <a:rPr lang="en-US"/>
              <a:t> ways to learn, share, connect!</a:t>
            </a:r>
            <a:endParaRPr/>
          </a:p>
        </p:txBody>
      </p:sp>
      <p:graphicFrame>
        <p:nvGraphicFramePr>
          <p:cNvPr id="474" name="Google Shape;474;p8"/>
          <p:cNvGraphicFramePr/>
          <p:nvPr>
            <p:extLst>
              <p:ext uri="{D42A27DB-BD31-4B8C-83A1-F6EECF244321}">
                <p14:modId xmlns:p14="http://schemas.microsoft.com/office/powerpoint/2010/main" val="22359063"/>
              </p:ext>
            </p:extLst>
          </p:nvPr>
        </p:nvGraphicFramePr>
        <p:xfrm>
          <a:off x="-3" y="664210"/>
          <a:ext cx="9144000" cy="3815120"/>
        </p:xfrm>
        <a:graphic>
          <a:graphicData uri="http://schemas.openxmlformats.org/drawingml/2006/table">
            <a:tbl>
              <a:tblPr firstRow="1" bandRow="1">
                <a:noFill/>
                <a:tableStyleId>{181B1FD9-CDA9-42F2-9D25-B1EAA289A899}</a:tableStyleId>
              </a:tblPr>
              <a:tblGrid>
                <a:gridCol w="4067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Live monthly events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Online content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Presentation + Networking </a:t>
                      </a:r>
                      <a:r>
                        <a:rPr lang="en-US" sz="1600" b="0"/>
                        <a:t>events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/>
                        <a:t>Expert presenter-focused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/>
                        <a:t>In-person and online—hybrid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/>
                        <a:t>Recording and slides posted online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Slack Community</a:t>
                      </a:r>
                      <a:endParaRPr lang="en-US" sz="1600"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Get updates and register for events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Learn more about the Austin Forum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Ask questions, share, etc. (Slack)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Meetup discussion events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Participatory for everyone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In-person </a:t>
                      </a:r>
                      <a:r>
                        <a:rPr lang="en-US" sz="1600" b="1" i="1" dirty="0"/>
                        <a:t>only</a:t>
                      </a:r>
                      <a:endParaRPr sz="1600"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Never recorded—speak freely!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Podcasts – Austin Forum Upload</a:t>
                      </a: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14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(new episodes weekly)</a:t>
                      </a:r>
                      <a:endParaRPr lang="en-US" sz="1600" b="1" i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Audio only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Conversation formats</a:t>
                      </a:r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Hosted in all major podcast stores, AF website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Book discussion events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Participatory for everyone</a:t>
                      </a:r>
                      <a:endParaRPr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Online </a:t>
                      </a:r>
                      <a:r>
                        <a:rPr lang="en-US" sz="1600" b="1" i="1" dirty="0"/>
                        <a:t>only</a:t>
                      </a:r>
                      <a:endParaRPr sz="1600" dirty="0"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Never recorded—speak freely!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749550" marR="0" lvl="0" indent="-2740025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/>
                        <a:t>Blog – Austin Forum Update </a:t>
                      </a:r>
                      <a:r>
                        <a:rPr lang="en-US" sz="1400" b="1" i="1" dirty="0">
                          <a:solidFill>
                            <a:srgbClr val="FF0000"/>
                          </a:solidFill>
                        </a:rPr>
                        <a:t>(September 2023)</a:t>
                      </a:r>
                      <a:endParaRPr lang="en-US" sz="1600" dirty="0"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Web-based (on Medium)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Weekly(</a:t>
                      </a:r>
                      <a:r>
                        <a:rPr lang="en-US" sz="1600" dirty="0" err="1"/>
                        <a:t>ish</a:t>
                      </a:r>
                      <a:r>
                        <a:rPr lang="en-US" sz="1600" dirty="0"/>
                        <a:t>) articles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dirty="0"/>
                        <a:t>Multiple formats: “</a:t>
                      </a:r>
                      <a:r>
                        <a:rPr lang="en-US" sz="1600" dirty="0" err="1"/>
                        <a:t>Techsplanations</a:t>
                      </a:r>
                      <a:r>
                        <a:rPr lang="en-US" sz="1600" dirty="0"/>
                        <a:t>,” interviews, analyses/positions, and series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AF master 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1095</Words>
  <Application>Microsoft Macintosh PowerPoint</Application>
  <PresentationFormat>On-screen Show (16:9)</PresentationFormat>
  <Paragraphs>233</Paragraphs>
  <Slides>30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Calibri</vt:lpstr>
      <vt:lpstr>Montserrat</vt:lpstr>
      <vt:lpstr>Montserrat Medium</vt:lpstr>
      <vt:lpstr>Noto Sans Symbols</vt:lpstr>
      <vt:lpstr>Arial</vt:lpstr>
      <vt:lpstr>Helvetica</vt:lpstr>
      <vt:lpstr>AF master slide</vt:lpstr>
      <vt:lpstr>PowerPoint Presentation</vt:lpstr>
      <vt:lpstr>PowerPoint Presentation</vt:lpstr>
      <vt:lpstr>PowerPoint Presentation</vt:lpstr>
      <vt:lpstr>Thank you to our awesome hosts!</vt:lpstr>
      <vt:lpstr>Our Partners Make Austin Forum Possible!</vt:lpstr>
      <vt:lpstr>And so do our new Austin Forum Champions!</vt:lpstr>
      <vt:lpstr>Become an Austin Forum Champion!</vt:lpstr>
      <vt:lpstr>Become an Austin Forum Friend!</vt:lpstr>
      <vt:lpstr>We have 6 ways to learn, share, connect!</vt:lpstr>
      <vt:lpstr>Before we get started, join our</vt:lpstr>
      <vt:lpstr>Austin Forum Upload: New episodes out now!</vt:lpstr>
      <vt:lpstr>Q: What is the top thing you or your company/organization do to save energy or to use clean energy? (30 seconds)</vt:lpstr>
      <vt:lpstr>PowerPoint Presentation</vt:lpstr>
      <vt:lpstr>And now, our featured presentation…</vt:lpstr>
      <vt:lpstr>PowerPoint Presentation</vt:lpstr>
      <vt:lpstr>Global Energy Trends &amp; Transitions</vt:lpstr>
      <vt:lpstr>Global Energy Trends &amp; Transitions Q&amp;A</vt:lpstr>
      <vt:lpstr>Donate Your Unused Tech!</vt:lpstr>
      <vt:lpstr>PowerPoint Presentation</vt:lpstr>
      <vt:lpstr>PowerPoint Presentation</vt:lpstr>
      <vt:lpstr>PowerPoint Presentation</vt:lpstr>
      <vt:lpstr>Join Us for More Great Content in 2023</vt:lpstr>
      <vt:lpstr>Join us to learn, share, discuss!!</vt:lpstr>
      <vt:lpstr>Austin Forum Team!</vt:lpstr>
      <vt:lpstr>Our Annual Partners Make This Possible!</vt:lpstr>
      <vt:lpstr>And to Applied Intelligence Live!</vt:lpstr>
      <vt:lpstr>And to our event sponsor, Abilitie!</vt:lpstr>
      <vt:lpstr>Q: What is the best thing you learned tonight? (30 seconds)</vt:lpstr>
      <vt:lpstr>Networking is back! Join us at BD Riley’s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"Jay Boisseau" &lt;jay@austinforum.org&gt;</dc:creator>
  <cp:lastModifiedBy>Jay Boisseau</cp:lastModifiedBy>
  <cp:revision>17</cp:revision>
  <dcterms:created xsi:type="dcterms:W3CDTF">2020-12-01T23:53:09Z</dcterms:created>
  <dcterms:modified xsi:type="dcterms:W3CDTF">2023-08-31T21:49:50Z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7cb76b2-10b8-4fe1-93d4-2202842406cd_Enabled">
    <vt:lpwstr>True</vt:lpwstr>
  </property>
  <property fmtid="{D5CDD505-2E9C-101B-9397-08002B2CF9AE}" pid="3" name="MSIP_Label_17cb76b2-10b8-4fe1-93d4-2202842406cd_SiteId">
    <vt:lpwstr>945c199a-83a2-4e80-9f8c-5a91be5752dd</vt:lpwstr>
  </property>
  <property fmtid="{D5CDD505-2E9C-101B-9397-08002B2CF9AE}" pid="4" name="MSIP_Label_17cb76b2-10b8-4fe1-93d4-2202842406cd_Owner">
    <vt:lpwstr>Jay_Boisseau@Dell.com</vt:lpwstr>
  </property>
  <property fmtid="{D5CDD505-2E9C-101B-9397-08002B2CF9AE}" pid="5" name="MSIP_Label_17cb76b2-10b8-4fe1-93d4-2202842406cd_SetDate">
    <vt:lpwstr>2021-03-02T18:22:44.2876664Z</vt:lpwstr>
  </property>
  <property fmtid="{D5CDD505-2E9C-101B-9397-08002B2CF9AE}" pid="6" name="MSIP_Label_17cb76b2-10b8-4fe1-93d4-2202842406cd_Name">
    <vt:lpwstr>External Public</vt:lpwstr>
  </property>
  <property fmtid="{D5CDD505-2E9C-101B-9397-08002B2CF9AE}" pid="7" name="MSIP_Label_17cb76b2-10b8-4fe1-93d4-2202842406cd_Application">
    <vt:lpwstr>Microsoft Azure Information Protection</vt:lpwstr>
  </property>
  <property fmtid="{D5CDD505-2E9C-101B-9397-08002B2CF9AE}" pid="8" name="MSIP_Label_17cb76b2-10b8-4fe1-93d4-2202842406cd_ActionId">
    <vt:lpwstr>09ffd939-e0e0-42f3-b18d-bd1d9ac7d902</vt:lpwstr>
  </property>
  <property fmtid="{D5CDD505-2E9C-101B-9397-08002B2CF9AE}" pid="9" name="MSIP_Label_17cb76b2-10b8-4fe1-93d4-2202842406cd_Extended_MSFT_Method">
    <vt:lpwstr>Manual</vt:lpwstr>
  </property>
  <property fmtid="{D5CDD505-2E9C-101B-9397-08002B2CF9AE}" pid="10" name="aiplabel">
    <vt:lpwstr>External Public</vt:lpwstr>
  </property>
</Properties>
</file>